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sldIdLst>
    <p:sldId id="270" r:id="rId3"/>
    <p:sldId id="271" r:id="rId4"/>
    <p:sldId id="272" r:id="rId5"/>
    <p:sldId id="273" r:id="rId6"/>
    <p:sldId id="274" r:id="rId7"/>
    <p:sldId id="275" r:id="rId8"/>
    <p:sldId id="276" r:id="rId9"/>
    <p:sldId id="277" r:id="rId10"/>
    <p:sldId id="278" r:id="rId11"/>
    <p:sldId id="279" r:id="rId12"/>
    <p:sldId id="280" r:id="rId13"/>
    <p:sldId id="281" r:id="rId14"/>
    <p:sldId id="283" r:id="rId15"/>
    <p:sldId id="284" r:id="rId16"/>
    <p:sldId id="304" r:id="rId17"/>
    <p:sldId id="285" r:id="rId18"/>
    <p:sldId id="286" r:id="rId19"/>
    <p:sldId id="287" r:id="rId20"/>
    <p:sldId id="289" r:id="rId21"/>
    <p:sldId id="290" r:id="rId22"/>
    <p:sldId id="291" r:id="rId23"/>
    <p:sldId id="292" r:id="rId24"/>
    <p:sldId id="293" r:id="rId25"/>
    <p:sldId id="294" r:id="rId26"/>
    <p:sldId id="295" r:id="rId27"/>
    <p:sldId id="296" r:id="rId28"/>
    <p:sldId id="305" r:id="rId29"/>
    <p:sldId id="306" r:id="rId30"/>
    <p:sldId id="307" r:id="rId31"/>
    <p:sldId id="308" r:id="rId32"/>
    <p:sldId id="301" r:id="rId33"/>
    <p:sldId id="310" r:id="rId34"/>
    <p:sldId id="309" r:id="rId3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588"/>
    <p:restoredTop sz="94649"/>
  </p:normalViewPr>
  <p:slideViewPr>
    <p:cSldViewPr snapToGrid="0" snapToObjects="1">
      <p:cViewPr varScale="1">
        <p:scale>
          <a:sx n="110" d="100"/>
          <a:sy n="110" d="100"/>
        </p:scale>
        <p:origin x="55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8D97E4-10FD-46E4-8F8A-B86D431D613F}"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B9720FD1-1F12-42AE-B51B-166806D06BD1}">
      <dgm:prSet custT="1"/>
      <dgm:spPr/>
      <dgm:t>
        <a:bodyPr/>
        <a:lstStyle/>
        <a:p>
          <a:r>
            <a:rPr lang="es-MX" sz="3600" dirty="0"/>
            <a:t>Cada equipo de trabajo comparte sus retos y entre todos señalamos los que consideremos más significativos para asumirlos como instancia y darles respuesta a corto, mediano y largo plazo. </a:t>
          </a:r>
          <a:endParaRPr lang="en-US" sz="3600" dirty="0"/>
        </a:p>
      </dgm:t>
    </dgm:pt>
    <dgm:pt modelId="{7373191D-3C4C-4B40-B518-D927473CF8E8}" type="parTrans" cxnId="{B2848D67-5645-4039-9B09-021CC2463CAC}">
      <dgm:prSet/>
      <dgm:spPr/>
      <dgm:t>
        <a:bodyPr/>
        <a:lstStyle/>
        <a:p>
          <a:endParaRPr lang="en-US"/>
        </a:p>
      </dgm:t>
    </dgm:pt>
    <dgm:pt modelId="{C8D22863-B2B5-4B78-890C-4FC269FF39AE}" type="sibTrans" cxnId="{B2848D67-5645-4039-9B09-021CC2463CAC}">
      <dgm:prSet/>
      <dgm:spPr/>
      <dgm:t>
        <a:bodyPr/>
        <a:lstStyle/>
        <a:p>
          <a:endParaRPr lang="en-US"/>
        </a:p>
      </dgm:t>
    </dgm:pt>
    <dgm:pt modelId="{872E1C6E-6861-4A9C-AB1F-D92E36C03095}">
      <dgm:prSet custT="1"/>
      <dgm:spPr/>
      <dgm:t>
        <a:bodyPr/>
        <a:lstStyle/>
        <a:p>
          <a:r>
            <a:rPr lang="es-MX" sz="4400" dirty="0"/>
            <a:t>ORACIÓN FINAL</a:t>
          </a:r>
          <a:endParaRPr lang="en-US" sz="4400" dirty="0"/>
        </a:p>
      </dgm:t>
    </dgm:pt>
    <dgm:pt modelId="{7916AD63-D010-471C-A290-F6AAC5999CB0}" type="parTrans" cxnId="{D349EE87-AB64-4C03-A6AE-1D2440329F43}">
      <dgm:prSet/>
      <dgm:spPr/>
      <dgm:t>
        <a:bodyPr/>
        <a:lstStyle/>
        <a:p>
          <a:endParaRPr lang="en-US"/>
        </a:p>
      </dgm:t>
    </dgm:pt>
    <dgm:pt modelId="{69958277-C888-4A86-A2D4-BF123FC129F2}" type="sibTrans" cxnId="{D349EE87-AB64-4C03-A6AE-1D2440329F43}">
      <dgm:prSet/>
      <dgm:spPr/>
      <dgm:t>
        <a:bodyPr/>
        <a:lstStyle/>
        <a:p>
          <a:endParaRPr lang="en-US"/>
        </a:p>
      </dgm:t>
    </dgm:pt>
    <dgm:pt modelId="{EE17EAF2-1BBA-9242-A069-251D95CAFC3A}" type="pres">
      <dgm:prSet presAssocID="{C38D97E4-10FD-46E4-8F8A-B86D431D613F}" presName="Name0" presStyleCnt="0">
        <dgm:presLayoutVars>
          <dgm:dir/>
          <dgm:animLvl val="lvl"/>
          <dgm:resizeHandles val="exact"/>
        </dgm:presLayoutVars>
      </dgm:prSet>
      <dgm:spPr/>
    </dgm:pt>
    <dgm:pt modelId="{307BBDE3-7456-1549-A378-CECD7BC89558}" type="pres">
      <dgm:prSet presAssocID="{872E1C6E-6861-4A9C-AB1F-D92E36C03095}" presName="boxAndChildren" presStyleCnt="0"/>
      <dgm:spPr/>
    </dgm:pt>
    <dgm:pt modelId="{4B2B2A7A-B6F9-5749-A6AF-F34D4A825722}" type="pres">
      <dgm:prSet presAssocID="{872E1C6E-6861-4A9C-AB1F-D92E36C03095}" presName="parentTextBox" presStyleLbl="node1" presStyleIdx="0" presStyleCnt="2" custScaleX="85426" custScaleY="37079"/>
      <dgm:spPr/>
    </dgm:pt>
    <dgm:pt modelId="{F6B0F1F7-9322-CE4E-97A9-155CC0760494}" type="pres">
      <dgm:prSet presAssocID="{C8D22863-B2B5-4B78-890C-4FC269FF39AE}" presName="sp" presStyleCnt="0"/>
      <dgm:spPr/>
    </dgm:pt>
    <dgm:pt modelId="{2BE968DF-0113-FC4F-82C1-4FDF99C930ED}" type="pres">
      <dgm:prSet presAssocID="{B9720FD1-1F12-42AE-B51B-166806D06BD1}" presName="arrowAndChildren" presStyleCnt="0"/>
      <dgm:spPr/>
    </dgm:pt>
    <dgm:pt modelId="{7BD31486-18E9-554C-9BAF-C1DB67648719}" type="pres">
      <dgm:prSet presAssocID="{B9720FD1-1F12-42AE-B51B-166806D06BD1}" presName="parentTextArrow" presStyleLbl="node1" presStyleIdx="1" presStyleCnt="2"/>
      <dgm:spPr/>
    </dgm:pt>
  </dgm:ptLst>
  <dgm:cxnLst>
    <dgm:cxn modelId="{80A5A72E-D21C-1D47-8B6B-F0E7183A3DF7}" type="presOf" srcId="{872E1C6E-6861-4A9C-AB1F-D92E36C03095}" destId="{4B2B2A7A-B6F9-5749-A6AF-F34D4A825722}" srcOrd="0" destOrd="0" presId="urn:microsoft.com/office/officeart/2005/8/layout/process4"/>
    <dgm:cxn modelId="{B2848D67-5645-4039-9B09-021CC2463CAC}" srcId="{C38D97E4-10FD-46E4-8F8A-B86D431D613F}" destId="{B9720FD1-1F12-42AE-B51B-166806D06BD1}" srcOrd="0" destOrd="0" parTransId="{7373191D-3C4C-4B40-B518-D927473CF8E8}" sibTransId="{C8D22863-B2B5-4B78-890C-4FC269FF39AE}"/>
    <dgm:cxn modelId="{D349EE87-AB64-4C03-A6AE-1D2440329F43}" srcId="{C38D97E4-10FD-46E4-8F8A-B86D431D613F}" destId="{872E1C6E-6861-4A9C-AB1F-D92E36C03095}" srcOrd="1" destOrd="0" parTransId="{7916AD63-D010-471C-A290-F6AAC5999CB0}" sibTransId="{69958277-C888-4A86-A2D4-BF123FC129F2}"/>
    <dgm:cxn modelId="{EC8E9DE9-7072-C34A-A26A-676BB4F21FD1}" type="presOf" srcId="{C38D97E4-10FD-46E4-8F8A-B86D431D613F}" destId="{EE17EAF2-1BBA-9242-A069-251D95CAFC3A}" srcOrd="0" destOrd="0" presId="urn:microsoft.com/office/officeart/2005/8/layout/process4"/>
    <dgm:cxn modelId="{72F190FA-2291-8A44-BF23-678F68949E29}" type="presOf" srcId="{B9720FD1-1F12-42AE-B51B-166806D06BD1}" destId="{7BD31486-18E9-554C-9BAF-C1DB67648719}" srcOrd="0" destOrd="0" presId="urn:microsoft.com/office/officeart/2005/8/layout/process4"/>
    <dgm:cxn modelId="{D5070B5F-EB47-F649-8849-A8F387CBC075}" type="presParOf" srcId="{EE17EAF2-1BBA-9242-A069-251D95CAFC3A}" destId="{307BBDE3-7456-1549-A378-CECD7BC89558}" srcOrd="0" destOrd="0" presId="urn:microsoft.com/office/officeart/2005/8/layout/process4"/>
    <dgm:cxn modelId="{BE6A43FB-E018-084C-91B1-BF7CD575EE9C}" type="presParOf" srcId="{307BBDE3-7456-1549-A378-CECD7BC89558}" destId="{4B2B2A7A-B6F9-5749-A6AF-F34D4A825722}" srcOrd="0" destOrd="0" presId="urn:microsoft.com/office/officeart/2005/8/layout/process4"/>
    <dgm:cxn modelId="{0808EB17-3C41-9D42-87E3-4A0E0322AF8F}" type="presParOf" srcId="{EE17EAF2-1BBA-9242-A069-251D95CAFC3A}" destId="{F6B0F1F7-9322-CE4E-97A9-155CC0760494}" srcOrd="1" destOrd="0" presId="urn:microsoft.com/office/officeart/2005/8/layout/process4"/>
    <dgm:cxn modelId="{F99CE84F-BD38-9045-9AAF-1F9FF56F7583}" type="presParOf" srcId="{EE17EAF2-1BBA-9242-A069-251D95CAFC3A}" destId="{2BE968DF-0113-FC4F-82C1-4FDF99C930ED}" srcOrd="2" destOrd="0" presId="urn:microsoft.com/office/officeart/2005/8/layout/process4"/>
    <dgm:cxn modelId="{A6BB0730-C4B5-FA4B-BB36-39FC3CFA9A70}" type="presParOf" srcId="{2BE968DF-0113-FC4F-82C1-4FDF99C930ED}" destId="{7BD31486-18E9-554C-9BAF-C1DB6764871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2B2A7A-B6F9-5749-A6AF-F34D4A825722}">
      <dsp:nvSpPr>
        <dsp:cNvPr id="0" name=""/>
        <dsp:cNvSpPr/>
      </dsp:nvSpPr>
      <dsp:spPr>
        <a:xfrm>
          <a:off x="823300" y="3444410"/>
          <a:ext cx="9651612" cy="83788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marL="0" lvl="0" indent="0" algn="ctr" defTabSz="1955800">
            <a:lnSpc>
              <a:spcPct val="90000"/>
            </a:lnSpc>
            <a:spcBef>
              <a:spcPct val="0"/>
            </a:spcBef>
            <a:spcAft>
              <a:spcPct val="35000"/>
            </a:spcAft>
            <a:buNone/>
          </a:pPr>
          <a:r>
            <a:rPr lang="es-MX" sz="4400" kern="1200" dirty="0"/>
            <a:t>ORACIÓN FINAL</a:t>
          </a:r>
          <a:endParaRPr lang="en-US" sz="4400" kern="1200" dirty="0"/>
        </a:p>
      </dsp:txBody>
      <dsp:txXfrm>
        <a:off x="823300" y="3444410"/>
        <a:ext cx="9651612" cy="837887"/>
      </dsp:txXfrm>
    </dsp:sp>
    <dsp:sp modelId="{7BD31486-18E9-554C-9BAF-C1DB67648719}">
      <dsp:nvSpPr>
        <dsp:cNvPr id="0" name=""/>
        <dsp:cNvSpPr/>
      </dsp:nvSpPr>
      <dsp:spPr>
        <a:xfrm rot="10800000">
          <a:off x="0" y="2831"/>
          <a:ext cx="11298214" cy="3475474"/>
        </a:xfrm>
        <a:prstGeom prst="upArrowCallou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s-MX" sz="3600" kern="1200" dirty="0"/>
            <a:t>Cada equipo de trabajo comparte sus retos y entre todos señalamos los que consideremos más significativos para asumirlos como instancia y darles respuesta a corto, mediano y largo plazo. </a:t>
          </a:r>
          <a:endParaRPr lang="en-US" sz="3600" kern="1200" dirty="0"/>
        </a:p>
      </dsp:txBody>
      <dsp:txXfrm rot="10800000">
        <a:off x="0" y="2831"/>
        <a:ext cx="11298214" cy="225825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044729-D05C-9444-8F44-F616EE889D4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7B51D422-BB95-4A4E-9AD3-3B68628BEF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077A4216-B8B8-284F-AC68-5FC02CE21A1E}"/>
              </a:ext>
            </a:extLst>
          </p:cNvPr>
          <p:cNvSpPr>
            <a:spLocks noGrp="1"/>
          </p:cNvSpPr>
          <p:nvPr>
            <p:ph type="dt" sz="half" idx="10"/>
          </p:nvPr>
        </p:nvSpPr>
        <p:spPr/>
        <p:txBody>
          <a:bodyPr/>
          <a:lstStyle/>
          <a:p>
            <a:fld id="{B32F6C59-8BB1-9448-BA9B-CF779AB0C7E3}" type="datetimeFigureOut">
              <a:rPr lang="es-MX" smtClean="0"/>
              <a:t>17/10/18</a:t>
            </a:fld>
            <a:endParaRPr lang="es-MX"/>
          </a:p>
        </p:txBody>
      </p:sp>
      <p:sp>
        <p:nvSpPr>
          <p:cNvPr id="5" name="Marcador de pie de página 4">
            <a:extLst>
              <a:ext uri="{FF2B5EF4-FFF2-40B4-BE49-F238E27FC236}">
                <a16:creationId xmlns:a16="http://schemas.microsoft.com/office/drawing/2014/main" id="{4EC3EFE6-07A5-F14E-AB11-71CF79D0FFD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C566216-88A6-7D46-BCF1-A22CD25F6C4C}"/>
              </a:ext>
            </a:extLst>
          </p:cNvPr>
          <p:cNvSpPr>
            <a:spLocks noGrp="1"/>
          </p:cNvSpPr>
          <p:nvPr>
            <p:ph type="sldNum" sz="quarter" idx="12"/>
          </p:nvPr>
        </p:nvSpPr>
        <p:spPr/>
        <p:txBody>
          <a:bodyPr/>
          <a:lstStyle/>
          <a:p>
            <a:fld id="{B1AC904B-C6BD-374C-909F-6D9B36455F16}" type="slidenum">
              <a:rPr lang="es-MX" smtClean="0"/>
              <a:t>‹Nº›</a:t>
            </a:fld>
            <a:endParaRPr lang="es-MX"/>
          </a:p>
        </p:txBody>
      </p:sp>
    </p:spTree>
    <p:extLst>
      <p:ext uri="{BB962C8B-B14F-4D97-AF65-F5344CB8AC3E}">
        <p14:creationId xmlns:p14="http://schemas.microsoft.com/office/powerpoint/2010/main" val="1990311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71B726-F4BD-4F47-9A9D-D3FCE9AC7E5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84D377D3-CB01-2D4A-8D0E-7D8B132E18FE}"/>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76E166E1-9C23-5243-9D0E-B22C72DC0349}"/>
              </a:ext>
            </a:extLst>
          </p:cNvPr>
          <p:cNvSpPr>
            <a:spLocks noGrp="1"/>
          </p:cNvSpPr>
          <p:nvPr>
            <p:ph type="dt" sz="half" idx="10"/>
          </p:nvPr>
        </p:nvSpPr>
        <p:spPr/>
        <p:txBody>
          <a:bodyPr/>
          <a:lstStyle/>
          <a:p>
            <a:fld id="{B32F6C59-8BB1-9448-BA9B-CF779AB0C7E3}" type="datetimeFigureOut">
              <a:rPr lang="es-MX" smtClean="0"/>
              <a:t>17/10/18</a:t>
            </a:fld>
            <a:endParaRPr lang="es-MX"/>
          </a:p>
        </p:txBody>
      </p:sp>
      <p:sp>
        <p:nvSpPr>
          <p:cNvPr id="5" name="Marcador de pie de página 4">
            <a:extLst>
              <a:ext uri="{FF2B5EF4-FFF2-40B4-BE49-F238E27FC236}">
                <a16:creationId xmlns:a16="http://schemas.microsoft.com/office/drawing/2014/main" id="{068A5338-DE90-274D-BFE9-657F22CDD75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BE0E148-6625-A348-A79F-4499DD078C1C}"/>
              </a:ext>
            </a:extLst>
          </p:cNvPr>
          <p:cNvSpPr>
            <a:spLocks noGrp="1"/>
          </p:cNvSpPr>
          <p:nvPr>
            <p:ph type="sldNum" sz="quarter" idx="12"/>
          </p:nvPr>
        </p:nvSpPr>
        <p:spPr/>
        <p:txBody>
          <a:bodyPr/>
          <a:lstStyle/>
          <a:p>
            <a:fld id="{B1AC904B-C6BD-374C-909F-6D9B36455F16}" type="slidenum">
              <a:rPr lang="es-MX" smtClean="0"/>
              <a:t>‹Nº›</a:t>
            </a:fld>
            <a:endParaRPr lang="es-MX"/>
          </a:p>
        </p:txBody>
      </p:sp>
    </p:spTree>
    <p:extLst>
      <p:ext uri="{BB962C8B-B14F-4D97-AF65-F5344CB8AC3E}">
        <p14:creationId xmlns:p14="http://schemas.microsoft.com/office/powerpoint/2010/main" val="1588054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0EC49EF-DDC3-C746-9A35-B8990B9B6F0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E1836B39-984C-6A48-898C-D12EF2E64787}"/>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B06E0618-7403-8C41-86CE-CEF3C4038D92}"/>
              </a:ext>
            </a:extLst>
          </p:cNvPr>
          <p:cNvSpPr>
            <a:spLocks noGrp="1"/>
          </p:cNvSpPr>
          <p:nvPr>
            <p:ph type="dt" sz="half" idx="10"/>
          </p:nvPr>
        </p:nvSpPr>
        <p:spPr/>
        <p:txBody>
          <a:bodyPr/>
          <a:lstStyle/>
          <a:p>
            <a:fld id="{B32F6C59-8BB1-9448-BA9B-CF779AB0C7E3}" type="datetimeFigureOut">
              <a:rPr lang="es-MX" smtClean="0"/>
              <a:t>17/10/18</a:t>
            </a:fld>
            <a:endParaRPr lang="es-MX"/>
          </a:p>
        </p:txBody>
      </p:sp>
      <p:sp>
        <p:nvSpPr>
          <p:cNvPr id="5" name="Marcador de pie de página 4">
            <a:extLst>
              <a:ext uri="{FF2B5EF4-FFF2-40B4-BE49-F238E27FC236}">
                <a16:creationId xmlns:a16="http://schemas.microsoft.com/office/drawing/2014/main" id="{50974412-980E-BA45-BB70-7C4A8322A7B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D1234DE-C005-DA4F-80DE-F9B997D02C8B}"/>
              </a:ext>
            </a:extLst>
          </p:cNvPr>
          <p:cNvSpPr>
            <a:spLocks noGrp="1"/>
          </p:cNvSpPr>
          <p:nvPr>
            <p:ph type="sldNum" sz="quarter" idx="12"/>
          </p:nvPr>
        </p:nvSpPr>
        <p:spPr/>
        <p:txBody>
          <a:bodyPr/>
          <a:lstStyle/>
          <a:p>
            <a:fld id="{B1AC904B-C6BD-374C-909F-6D9B36455F16}" type="slidenum">
              <a:rPr lang="es-MX" smtClean="0"/>
              <a:t>‹Nº›</a:t>
            </a:fld>
            <a:endParaRPr lang="es-MX"/>
          </a:p>
        </p:txBody>
      </p:sp>
    </p:spTree>
    <p:extLst>
      <p:ext uri="{BB962C8B-B14F-4D97-AF65-F5344CB8AC3E}">
        <p14:creationId xmlns:p14="http://schemas.microsoft.com/office/powerpoint/2010/main" val="3173716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B32F6C59-8BB1-9448-BA9B-CF779AB0C7E3}" type="datetimeFigureOut">
              <a:rPr lang="es-MX" smtClean="0"/>
              <a:t>17/10/18</a:t>
            </a:fld>
            <a:endParaRPr lang="es-MX"/>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s-MX"/>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B1AC904B-C6BD-374C-909F-6D9B36455F16}" type="slidenum">
              <a:rPr lang="es-MX" smtClean="0"/>
              <a:t>‹Nº›</a:t>
            </a:fld>
            <a:endParaRPr lang="es-MX"/>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336530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B32F6C59-8BB1-9448-BA9B-CF779AB0C7E3}" type="datetimeFigureOut">
              <a:rPr lang="es-MX" smtClean="0"/>
              <a:t>17/10/18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1AC904B-C6BD-374C-909F-6D9B36455F16}" type="slidenum">
              <a:rPr lang="es-MX" smtClean="0"/>
              <a:t>‹Nº›</a:t>
            </a:fld>
            <a:endParaRPr lang="es-MX"/>
          </a:p>
        </p:txBody>
      </p:sp>
    </p:spTree>
    <p:extLst>
      <p:ext uri="{BB962C8B-B14F-4D97-AF65-F5344CB8AC3E}">
        <p14:creationId xmlns:p14="http://schemas.microsoft.com/office/powerpoint/2010/main" val="2787489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B32F6C59-8BB1-9448-BA9B-CF779AB0C7E3}" type="datetimeFigureOut">
              <a:rPr lang="es-MX" smtClean="0"/>
              <a:t>17/10/18</a:t>
            </a:fld>
            <a:endParaRPr lang="es-MX"/>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s-MX"/>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B1AC904B-C6BD-374C-909F-6D9B36455F16}" type="slidenum">
              <a:rPr lang="es-MX" smtClean="0"/>
              <a:t>‹Nº›</a:t>
            </a:fld>
            <a:endParaRPr lang="es-MX"/>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7179478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B32F6C59-8BB1-9448-BA9B-CF779AB0C7E3}" type="datetimeFigureOut">
              <a:rPr lang="es-MX" smtClean="0"/>
              <a:t>17/10/18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1AC904B-C6BD-374C-909F-6D9B36455F16}" type="slidenum">
              <a:rPr lang="es-MX" smtClean="0"/>
              <a:t>‹Nº›</a:t>
            </a:fld>
            <a:endParaRPr lang="es-MX"/>
          </a:p>
        </p:txBody>
      </p:sp>
    </p:spTree>
    <p:extLst>
      <p:ext uri="{BB962C8B-B14F-4D97-AF65-F5344CB8AC3E}">
        <p14:creationId xmlns:p14="http://schemas.microsoft.com/office/powerpoint/2010/main" val="3696270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B32F6C59-8BB1-9448-BA9B-CF779AB0C7E3}" type="datetimeFigureOut">
              <a:rPr lang="es-MX" smtClean="0"/>
              <a:t>17/10/18</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B1AC904B-C6BD-374C-909F-6D9B36455F16}" type="slidenum">
              <a:rPr lang="es-MX" smtClean="0"/>
              <a:t>‹Nº›</a:t>
            </a:fld>
            <a:endParaRPr lang="es-MX"/>
          </a:p>
        </p:txBody>
      </p:sp>
    </p:spTree>
    <p:extLst>
      <p:ext uri="{BB962C8B-B14F-4D97-AF65-F5344CB8AC3E}">
        <p14:creationId xmlns:p14="http://schemas.microsoft.com/office/powerpoint/2010/main" val="1635672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32F6C59-8BB1-9448-BA9B-CF779AB0C7E3}" type="datetimeFigureOut">
              <a:rPr lang="es-MX" smtClean="0"/>
              <a:t>17/10/18</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B1AC904B-C6BD-374C-909F-6D9B36455F16}" type="slidenum">
              <a:rPr lang="es-MX" smtClean="0"/>
              <a:t>‹Nº›</a:t>
            </a:fld>
            <a:endParaRPr lang="es-MX"/>
          </a:p>
        </p:txBody>
      </p:sp>
    </p:spTree>
    <p:extLst>
      <p:ext uri="{BB962C8B-B14F-4D97-AF65-F5344CB8AC3E}">
        <p14:creationId xmlns:p14="http://schemas.microsoft.com/office/powerpoint/2010/main" val="972277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2F6C59-8BB1-9448-BA9B-CF779AB0C7E3}" type="datetimeFigureOut">
              <a:rPr lang="es-MX" smtClean="0"/>
              <a:t>17/10/18</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B1AC904B-C6BD-374C-909F-6D9B36455F16}" type="slidenum">
              <a:rPr lang="es-MX" smtClean="0"/>
              <a:t>‹Nº›</a:t>
            </a:fld>
            <a:endParaRPr lang="es-MX"/>
          </a:p>
        </p:txBody>
      </p:sp>
    </p:spTree>
    <p:extLst>
      <p:ext uri="{BB962C8B-B14F-4D97-AF65-F5344CB8AC3E}">
        <p14:creationId xmlns:p14="http://schemas.microsoft.com/office/powerpoint/2010/main" val="3847095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32F6C59-8BB1-9448-BA9B-CF779AB0C7E3}" type="datetimeFigureOut">
              <a:rPr lang="es-MX" smtClean="0"/>
              <a:t>17/10/18</a:t>
            </a:fld>
            <a:endParaRPr lang="es-MX"/>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s-MX"/>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B1AC904B-C6BD-374C-909F-6D9B36455F16}" type="slidenum">
              <a:rPr lang="es-MX" smtClean="0"/>
              <a:t>‹Nº›</a:t>
            </a:fld>
            <a:endParaRPr lang="es-MX"/>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51926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22FBAA-18BF-FA4E-9052-31C57D70789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2C18E12A-0D85-E846-B069-F9060EA7377B}"/>
              </a:ext>
            </a:extLst>
          </p:cNvPr>
          <p:cNvSpPr>
            <a:spLocks noGrp="1"/>
          </p:cNvSpPr>
          <p:nvPr>
            <p:ph idx="1"/>
          </p:nvPr>
        </p:nvSpPr>
        <p:spPr/>
        <p:txBody>
          <a:body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BD3DB63A-F42A-E74E-91C5-D27EA5E2B3FF}"/>
              </a:ext>
            </a:extLst>
          </p:cNvPr>
          <p:cNvSpPr>
            <a:spLocks noGrp="1"/>
          </p:cNvSpPr>
          <p:nvPr>
            <p:ph type="dt" sz="half" idx="10"/>
          </p:nvPr>
        </p:nvSpPr>
        <p:spPr/>
        <p:txBody>
          <a:bodyPr/>
          <a:lstStyle/>
          <a:p>
            <a:fld id="{B32F6C59-8BB1-9448-BA9B-CF779AB0C7E3}" type="datetimeFigureOut">
              <a:rPr lang="es-MX" smtClean="0"/>
              <a:t>17/10/18</a:t>
            </a:fld>
            <a:endParaRPr lang="es-MX"/>
          </a:p>
        </p:txBody>
      </p:sp>
      <p:sp>
        <p:nvSpPr>
          <p:cNvPr id="5" name="Marcador de pie de página 4">
            <a:extLst>
              <a:ext uri="{FF2B5EF4-FFF2-40B4-BE49-F238E27FC236}">
                <a16:creationId xmlns:a16="http://schemas.microsoft.com/office/drawing/2014/main" id="{AC659B8D-11AD-014D-B9FA-938E11446C1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DB59C64-FDE5-4841-AB40-2323AE9EDE37}"/>
              </a:ext>
            </a:extLst>
          </p:cNvPr>
          <p:cNvSpPr>
            <a:spLocks noGrp="1"/>
          </p:cNvSpPr>
          <p:nvPr>
            <p:ph type="sldNum" sz="quarter" idx="12"/>
          </p:nvPr>
        </p:nvSpPr>
        <p:spPr/>
        <p:txBody>
          <a:bodyPr/>
          <a:lstStyle/>
          <a:p>
            <a:fld id="{B1AC904B-C6BD-374C-909F-6D9B36455F16}" type="slidenum">
              <a:rPr lang="es-MX" smtClean="0"/>
              <a:t>‹Nº›</a:t>
            </a:fld>
            <a:endParaRPr lang="es-MX"/>
          </a:p>
        </p:txBody>
      </p:sp>
    </p:spTree>
    <p:extLst>
      <p:ext uri="{BB962C8B-B14F-4D97-AF65-F5344CB8AC3E}">
        <p14:creationId xmlns:p14="http://schemas.microsoft.com/office/powerpoint/2010/main" val="3956227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32F6C59-8BB1-9448-BA9B-CF779AB0C7E3}" type="datetimeFigureOut">
              <a:rPr lang="es-MX" smtClean="0"/>
              <a:t>17/10/18</a:t>
            </a:fld>
            <a:endParaRPr lang="es-MX"/>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s-MX"/>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B1AC904B-C6BD-374C-909F-6D9B36455F16}" type="slidenum">
              <a:rPr lang="es-MX" smtClean="0"/>
              <a:t>‹Nº›</a:t>
            </a:fld>
            <a:endParaRPr lang="es-MX"/>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4452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B32F6C59-8BB1-9448-BA9B-CF779AB0C7E3}" type="datetimeFigureOut">
              <a:rPr lang="es-MX" smtClean="0"/>
              <a:t>17/10/18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1AC904B-C6BD-374C-909F-6D9B36455F16}" type="slidenum">
              <a:rPr lang="es-MX" smtClean="0"/>
              <a:t>‹Nº›</a:t>
            </a:fld>
            <a:endParaRPr lang="es-MX"/>
          </a:p>
        </p:txBody>
      </p:sp>
    </p:spTree>
    <p:extLst>
      <p:ext uri="{BB962C8B-B14F-4D97-AF65-F5344CB8AC3E}">
        <p14:creationId xmlns:p14="http://schemas.microsoft.com/office/powerpoint/2010/main" val="354521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B32F6C59-8BB1-9448-BA9B-CF779AB0C7E3}" type="datetimeFigureOut">
              <a:rPr lang="es-MX" smtClean="0"/>
              <a:t>17/10/18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1AC904B-C6BD-374C-909F-6D9B36455F16}" type="slidenum">
              <a:rPr lang="es-MX" smtClean="0"/>
              <a:t>‹Nº›</a:t>
            </a:fld>
            <a:endParaRPr lang="es-MX"/>
          </a:p>
        </p:txBody>
      </p:sp>
    </p:spTree>
    <p:extLst>
      <p:ext uri="{BB962C8B-B14F-4D97-AF65-F5344CB8AC3E}">
        <p14:creationId xmlns:p14="http://schemas.microsoft.com/office/powerpoint/2010/main" val="864379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7DE004-3F4B-AA4F-A3CC-E7B628CDBA0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9B0D3A02-4CB7-914E-B191-138DC4FF5E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CBACFFAE-3D74-6644-BA72-DDC8CEE57636}"/>
              </a:ext>
            </a:extLst>
          </p:cNvPr>
          <p:cNvSpPr>
            <a:spLocks noGrp="1"/>
          </p:cNvSpPr>
          <p:nvPr>
            <p:ph type="dt" sz="half" idx="10"/>
          </p:nvPr>
        </p:nvSpPr>
        <p:spPr/>
        <p:txBody>
          <a:bodyPr/>
          <a:lstStyle/>
          <a:p>
            <a:fld id="{B32F6C59-8BB1-9448-BA9B-CF779AB0C7E3}" type="datetimeFigureOut">
              <a:rPr lang="es-MX" smtClean="0"/>
              <a:t>17/10/18</a:t>
            </a:fld>
            <a:endParaRPr lang="es-MX"/>
          </a:p>
        </p:txBody>
      </p:sp>
      <p:sp>
        <p:nvSpPr>
          <p:cNvPr id="5" name="Marcador de pie de página 4">
            <a:extLst>
              <a:ext uri="{FF2B5EF4-FFF2-40B4-BE49-F238E27FC236}">
                <a16:creationId xmlns:a16="http://schemas.microsoft.com/office/drawing/2014/main" id="{87002840-73FF-A745-84EA-156B295F359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BF83806-5995-2E49-AC45-62DD2F3EA8F1}"/>
              </a:ext>
            </a:extLst>
          </p:cNvPr>
          <p:cNvSpPr>
            <a:spLocks noGrp="1"/>
          </p:cNvSpPr>
          <p:nvPr>
            <p:ph type="sldNum" sz="quarter" idx="12"/>
          </p:nvPr>
        </p:nvSpPr>
        <p:spPr/>
        <p:txBody>
          <a:bodyPr/>
          <a:lstStyle/>
          <a:p>
            <a:fld id="{B1AC904B-C6BD-374C-909F-6D9B36455F16}" type="slidenum">
              <a:rPr lang="es-MX" smtClean="0"/>
              <a:t>‹Nº›</a:t>
            </a:fld>
            <a:endParaRPr lang="es-MX"/>
          </a:p>
        </p:txBody>
      </p:sp>
    </p:spTree>
    <p:extLst>
      <p:ext uri="{BB962C8B-B14F-4D97-AF65-F5344CB8AC3E}">
        <p14:creationId xmlns:p14="http://schemas.microsoft.com/office/powerpoint/2010/main" val="1550965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C4F84F-8567-2544-BFB3-DF3E7344DEA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F73DB0B2-98C0-2E4D-8D0A-4668B87DC5CF}"/>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MX"/>
          </a:p>
        </p:txBody>
      </p:sp>
      <p:sp>
        <p:nvSpPr>
          <p:cNvPr id="4" name="Marcador de contenido 3">
            <a:extLst>
              <a:ext uri="{FF2B5EF4-FFF2-40B4-BE49-F238E27FC236}">
                <a16:creationId xmlns:a16="http://schemas.microsoft.com/office/drawing/2014/main" id="{0E5F712F-D31C-E84C-B5C9-C99DB5C79BCA}"/>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0A134984-0D7A-0445-BB5C-611F37218A56}"/>
              </a:ext>
            </a:extLst>
          </p:cNvPr>
          <p:cNvSpPr>
            <a:spLocks noGrp="1"/>
          </p:cNvSpPr>
          <p:nvPr>
            <p:ph type="dt" sz="half" idx="10"/>
          </p:nvPr>
        </p:nvSpPr>
        <p:spPr/>
        <p:txBody>
          <a:bodyPr/>
          <a:lstStyle/>
          <a:p>
            <a:fld id="{B32F6C59-8BB1-9448-BA9B-CF779AB0C7E3}" type="datetimeFigureOut">
              <a:rPr lang="es-MX" smtClean="0"/>
              <a:t>17/10/18</a:t>
            </a:fld>
            <a:endParaRPr lang="es-MX"/>
          </a:p>
        </p:txBody>
      </p:sp>
      <p:sp>
        <p:nvSpPr>
          <p:cNvPr id="6" name="Marcador de pie de página 5">
            <a:extLst>
              <a:ext uri="{FF2B5EF4-FFF2-40B4-BE49-F238E27FC236}">
                <a16:creationId xmlns:a16="http://schemas.microsoft.com/office/drawing/2014/main" id="{9035B907-7ADA-344E-8DF8-DAE8D47F0A30}"/>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896AC6E-4B69-0642-848C-05A09DD3E257}"/>
              </a:ext>
            </a:extLst>
          </p:cNvPr>
          <p:cNvSpPr>
            <a:spLocks noGrp="1"/>
          </p:cNvSpPr>
          <p:nvPr>
            <p:ph type="sldNum" sz="quarter" idx="12"/>
          </p:nvPr>
        </p:nvSpPr>
        <p:spPr/>
        <p:txBody>
          <a:bodyPr/>
          <a:lstStyle/>
          <a:p>
            <a:fld id="{B1AC904B-C6BD-374C-909F-6D9B36455F16}" type="slidenum">
              <a:rPr lang="es-MX" smtClean="0"/>
              <a:t>‹Nº›</a:t>
            </a:fld>
            <a:endParaRPr lang="es-MX"/>
          </a:p>
        </p:txBody>
      </p:sp>
    </p:spTree>
    <p:extLst>
      <p:ext uri="{BB962C8B-B14F-4D97-AF65-F5344CB8AC3E}">
        <p14:creationId xmlns:p14="http://schemas.microsoft.com/office/powerpoint/2010/main" val="1823216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66560B-3F45-DA4B-AB82-57B8E8F1ECC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E26F9C32-C69F-7340-99D0-0E894DD740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MX"/>
          </a:p>
        </p:txBody>
      </p:sp>
      <p:sp>
        <p:nvSpPr>
          <p:cNvPr id="4" name="Marcador de contenido 3">
            <a:extLst>
              <a:ext uri="{FF2B5EF4-FFF2-40B4-BE49-F238E27FC236}">
                <a16:creationId xmlns:a16="http://schemas.microsoft.com/office/drawing/2014/main" id="{5465EAF7-18E8-D84B-A584-F7EF7D0D7F5D}"/>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MX"/>
          </a:p>
        </p:txBody>
      </p:sp>
      <p:sp>
        <p:nvSpPr>
          <p:cNvPr id="5" name="Marcador de texto 4">
            <a:extLst>
              <a:ext uri="{FF2B5EF4-FFF2-40B4-BE49-F238E27FC236}">
                <a16:creationId xmlns:a16="http://schemas.microsoft.com/office/drawing/2014/main" id="{54F5C86F-3C54-CE44-A182-BC73680AFB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MX"/>
          </a:p>
        </p:txBody>
      </p:sp>
      <p:sp>
        <p:nvSpPr>
          <p:cNvPr id="6" name="Marcador de contenido 5">
            <a:extLst>
              <a:ext uri="{FF2B5EF4-FFF2-40B4-BE49-F238E27FC236}">
                <a16:creationId xmlns:a16="http://schemas.microsoft.com/office/drawing/2014/main" id="{27F13980-D384-EF47-B1DC-0A6DB38258E3}"/>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MX"/>
          </a:p>
        </p:txBody>
      </p:sp>
      <p:sp>
        <p:nvSpPr>
          <p:cNvPr id="7" name="Marcador de fecha 6">
            <a:extLst>
              <a:ext uri="{FF2B5EF4-FFF2-40B4-BE49-F238E27FC236}">
                <a16:creationId xmlns:a16="http://schemas.microsoft.com/office/drawing/2014/main" id="{D4681D1F-C6B2-D244-A99A-EFCDC93B4161}"/>
              </a:ext>
            </a:extLst>
          </p:cNvPr>
          <p:cNvSpPr>
            <a:spLocks noGrp="1"/>
          </p:cNvSpPr>
          <p:nvPr>
            <p:ph type="dt" sz="half" idx="10"/>
          </p:nvPr>
        </p:nvSpPr>
        <p:spPr/>
        <p:txBody>
          <a:bodyPr/>
          <a:lstStyle/>
          <a:p>
            <a:fld id="{B32F6C59-8BB1-9448-BA9B-CF779AB0C7E3}" type="datetimeFigureOut">
              <a:rPr lang="es-MX" smtClean="0"/>
              <a:t>17/10/18</a:t>
            </a:fld>
            <a:endParaRPr lang="es-MX"/>
          </a:p>
        </p:txBody>
      </p:sp>
      <p:sp>
        <p:nvSpPr>
          <p:cNvPr id="8" name="Marcador de pie de página 7">
            <a:extLst>
              <a:ext uri="{FF2B5EF4-FFF2-40B4-BE49-F238E27FC236}">
                <a16:creationId xmlns:a16="http://schemas.microsoft.com/office/drawing/2014/main" id="{93A90058-4522-F246-A049-C71F948C0B33}"/>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861406BF-CF3D-E54C-82FF-A5C8D79F98DE}"/>
              </a:ext>
            </a:extLst>
          </p:cNvPr>
          <p:cNvSpPr>
            <a:spLocks noGrp="1"/>
          </p:cNvSpPr>
          <p:nvPr>
            <p:ph type="sldNum" sz="quarter" idx="12"/>
          </p:nvPr>
        </p:nvSpPr>
        <p:spPr/>
        <p:txBody>
          <a:bodyPr/>
          <a:lstStyle/>
          <a:p>
            <a:fld id="{B1AC904B-C6BD-374C-909F-6D9B36455F16}" type="slidenum">
              <a:rPr lang="es-MX" smtClean="0"/>
              <a:t>‹Nº›</a:t>
            </a:fld>
            <a:endParaRPr lang="es-MX"/>
          </a:p>
        </p:txBody>
      </p:sp>
    </p:spTree>
    <p:extLst>
      <p:ext uri="{BB962C8B-B14F-4D97-AF65-F5344CB8AC3E}">
        <p14:creationId xmlns:p14="http://schemas.microsoft.com/office/powerpoint/2010/main" val="222677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51108A-5AFC-5441-96AD-E7894A99B462}"/>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3B92C49E-FE8A-CB46-AE77-AAA8A06969F7}"/>
              </a:ext>
            </a:extLst>
          </p:cNvPr>
          <p:cNvSpPr>
            <a:spLocks noGrp="1"/>
          </p:cNvSpPr>
          <p:nvPr>
            <p:ph type="dt" sz="half" idx="10"/>
          </p:nvPr>
        </p:nvSpPr>
        <p:spPr/>
        <p:txBody>
          <a:bodyPr/>
          <a:lstStyle/>
          <a:p>
            <a:fld id="{B32F6C59-8BB1-9448-BA9B-CF779AB0C7E3}" type="datetimeFigureOut">
              <a:rPr lang="es-MX" smtClean="0"/>
              <a:t>17/10/18</a:t>
            </a:fld>
            <a:endParaRPr lang="es-MX"/>
          </a:p>
        </p:txBody>
      </p:sp>
      <p:sp>
        <p:nvSpPr>
          <p:cNvPr id="4" name="Marcador de pie de página 3">
            <a:extLst>
              <a:ext uri="{FF2B5EF4-FFF2-40B4-BE49-F238E27FC236}">
                <a16:creationId xmlns:a16="http://schemas.microsoft.com/office/drawing/2014/main" id="{4FE21D42-8B5A-8948-AF58-48BDA45D0E8C}"/>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B6289C8D-1441-A041-8DE0-F4949E5F3BDC}"/>
              </a:ext>
            </a:extLst>
          </p:cNvPr>
          <p:cNvSpPr>
            <a:spLocks noGrp="1"/>
          </p:cNvSpPr>
          <p:nvPr>
            <p:ph type="sldNum" sz="quarter" idx="12"/>
          </p:nvPr>
        </p:nvSpPr>
        <p:spPr/>
        <p:txBody>
          <a:bodyPr/>
          <a:lstStyle/>
          <a:p>
            <a:fld id="{B1AC904B-C6BD-374C-909F-6D9B36455F16}" type="slidenum">
              <a:rPr lang="es-MX" smtClean="0"/>
              <a:t>‹Nº›</a:t>
            </a:fld>
            <a:endParaRPr lang="es-MX"/>
          </a:p>
        </p:txBody>
      </p:sp>
    </p:spTree>
    <p:extLst>
      <p:ext uri="{BB962C8B-B14F-4D97-AF65-F5344CB8AC3E}">
        <p14:creationId xmlns:p14="http://schemas.microsoft.com/office/powerpoint/2010/main" val="3596153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1F340C1-7D08-EF46-BE29-4E6BE091F1E9}"/>
              </a:ext>
            </a:extLst>
          </p:cNvPr>
          <p:cNvSpPr>
            <a:spLocks noGrp="1"/>
          </p:cNvSpPr>
          <p:nvPr>
            <p:ph type="dt" sz="half" idx="10"/>
          </p:nvPr>
        </p:nvSpPr>
        <p:spPr/>
        <p:txBody>
          <a:bodyPr/>
          <a:lstStyle/>
          <a:p>
            <a:fld id="{B32F6C59-8BB1-9448-BA9B-CF779AB0C7E3}" type="datetimeFigureOut">
              <a:rPr lang="es-MX" smtClean="0"/>
              <a:t>17/10/18</a:t>
            </a:fld>
            <a:endParaRPr lang="es-MX"/>
          </a:p>
        </p:txBody>
      </p:sp>
      <p:sp>
        <p:nvSpPr>
          <p:cNvPr id="3" name="Marcador de pie de página 2">
            <a:extLst>
              <a:ext uri="{FF2B5EF4-FFF2-40B4-BE49-F238E27FC236}">
                <a16:creationId xmlns:a16="http://schemas.microsoft.com/office/drawing/2014/main" id="{00B91BE5-31A8-F144-86CB-B2503A90D9D0}"/>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4723B7FB-E9E7-FF41-B4C1-AC3B606E4335}"/>
              </a:ext>
            </a:extLst>
          </p:cNvPr>
          <p:cNvSpPr>
            <a:spLocks noGrp="1"/>
          </p:cNvSpPr>
          <p:nvPr>
            <p:ph type="sldNum" sz="quarter" idx="12"/>
          </p:nvPr>
        </p:nvSpPr>
        <p:spPr/>
        <p:txBody>
          <a:bodyPr/>
          <a:lstStyle/>
          <a:p>
            <a:fld id="{B1AC904B-C6BD-374C-909F-6D9B36455F16}" type="slidenum">
              <a:rPr lang="es-MX" smtClean="0"/>
              <a:t>‹Nº›</a:t>
            </a:fld>
            <a:endParaRPr lang="es-MX"/>
          </a:p>
        </p:txBody>
      </p:sp>
    </p:spTree>
    <p:extLst>
      <p:ext uri="{BB962C8B-B14F-4D97-AF65-F5344CB8AC3E}">
        <p14:creationId xmlns:p14="http://schemas.microsoft.com/office/powerpoint/2010/main" val="3856345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7A1919-66F6-7A41-BA08-3995B927126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F85EDFEF-67BE-8B4E-ACB7-433F2B69DC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MX"/>
          </a:p>
        </p:txBody>
      </p:sp>
      <p:sp>
        <p:nvSpPr>
          <p:cNvPr id="4" name="Marcador de texto 3">
            <a:extLst>
              <a:ext uri="{FF2B5EF4-FFF2-40B4-BE49-F238E27FC236}">
                <a16:creationId xmlns:a16="http://schemas.microsoft.com/office/drawing/2014/main" id="{DEDBE7FC-9F94-4445-A8CF-8EA28E1F5D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01484737-BC3F-4F4E-A72A-A22032688FD8}"/>
              </a:ext>
            </a:extLst>
          </p:cNvPr>
          <p:cNvSpPr>
            <a:spLocks noGrp="1"/>
          </p:cNvSpPr>
          <p:nvPr>
            <p:ph type="dt" sz="half" idx="10"/>
          </p:nvPr>
        </p:nvSpPr>
        <p:spPr/>
        <p:txBody>
          <a:bodyPr/>
          <a:lstStyle/>
          <a:p>
            <a:fld id="{B32F6C59-8BB1-9448-BA9B-CF779AB0C7E3}" type="datetimeFigureOut">
              <a:rPr lang="es-MX" smtClean="0"/>
              <a:t>17/10/18</a:t>
            </a:fld>
            <a:endParaRPr lang="es-MX"/>
          </a:p>
        </p:txBody>
      </p:sp>
      <p:sp>
        <p:nvSpPr>
          <p:cNvPr id="6" name="Marcador de pie de página 5">
            <a:extLst>
              <a:ext uri="{FF2B5EF4-FFF2-40B4-BE49-F238E27FC236}">
                <a16:creationId xmlns:a16="http://schemas.microsoft.com/office/drawing/2014/main" id="{77A94EA8-148E-CB4A-A1B5-38D7BF95D6E7}"/>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FF4249DE-3396-3F4B-ACBB-360D6F918107}"/>
              </a:ext>
            </a:extLst>
          </p:cNvPr>
          <p:cNvSpPr>
            <a:spLocks noGrp="1"/>
          </p:cNvSpPr>
          <p:nvPr>
            <p:ph type="sldNum" sz="quarter" idx="12"/>
          </p:nvPr>
        </p:nvSpPr>
        <p:spPr/>
        <p:txBody>
          <a:bodyPr/>
          <a:lstStyle/>
          <a:p>
            <a:fld id="{B1AC904B-C6BD-374C-909F-6D9B36455F16}" type="slidenum">
              <a:rPr lang="es-MX" smtClean="0"/>
              <a:t>‹Nº›</a:t>
            </a:fld>
            <a:endParaRPr lang="es-MX"/>
          </a:p>
        </p:txBody>
      </p:sp>
    </p:spTree>
    <p:extLst>
      <p:ext uri="{BB962C8B-B14F-4D97-AF65-F5344CB8AC3E}">
        <p14:creationId xmlns:p14="http://schemas.microsoft.com/office/powerpoint/2010/main" val="2028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4CF69B-F445-404E-AC06-31B1D442B43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5F36BCC8-710B-7B46-B2B2-E6C06CC4FE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E7ADB6FB-0B29-914A-A9E6-90D2372B98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80071A9D-9EF8-2342-B450-436E8FE6D270}"/>
              </a:ext>
            </a:extLst>
          </p:cNvPr>
          <p:cNvSpPr>
            <a:spLocks noGrp="1"/>
          </p:cNvSpPr>
          <p:nvPr>
            <p:ph type="dt" sz="half" idx="10"/>
          </p:nvPr>
        </p:nvSpPr>
        <p:spPr/>
        <p:txBody>
          <a:bodyPr/>
          <a:lstStyle/>
          <a:p>
            <a:fld id="{B32F6C59-8BB1-9448-BA9B-CF779AB0C7E3}" type="datetimeFigureOut">
              <a:rPr lang="es-MX" smtClean="0"/>
              <a:t>17/10/18</a:t>
            </a:fld>
            <a:endParaRPr lang="es-MX"/>
          </a:p>
        </p:txBody>
      </p:sp>
      <p:sp>
        <p:nvSpPr>
          <p:cNvPr id="6" name="Marcador de pie de página 5">
            <a:extLst>
              <a:ext uri="{FF2B5EF4-FFF2-40B4-BE49-F238E27FC236}">
                <a16:creationId xmlns:a16="http://schemas.microsoft.com/office/drawing/2014/main" id="{67E64ECF-6C8B-AD4D-8751-C154CAAC36F9}"/>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225F5111-15E1-0C4F-A825-8CCDED577479}"/>
              </a:ext>
            </a:extLst>
          </p:cNvPr>
          <p:cNvSpPr>
            <a:spLocks noGrp="1"/>
          </p:cNvSpPr>
          <p:nvPr>
            <p:ph type="sldNum" sz="quarter" idx="12"/>
          </p:nvPr>
        </p:nvSpPr>
        <p:spPr/>
        <p:txBody>
          <a:bodyPr/>
          <a:lstStyle/>
          <a:p>
            <a:fld id="{B1AC904B-C6BD-374C-909F-6D9B36455F16}" type="slidenum">
              <a:rPr lang="es-MX" smtClean="0"/>
              <a:t>‹Nº›</a:t>
            </a:fld>
            <a:endParaRPr lang="es-MX"/>
          </a:p>
        </p:txBody>
      </p:sp>
    </p:spTree>
    <p:extLst>
      <p:ext uri="{BB962C8B-B14F-4D97-AF65-F5344CB8AC3E}">
        <p14:creationId xmlns:p14="http://schemas.microsoft.com/office/powerpoint/2010/main" val="3408476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A516C68-0AD3-7548-8D7A-62CD0A7EB8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52A9558D-A955-CB4A-88CC-1E6D40D0E8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07B00675-5D8A-7F41-A728-94EC13EF8D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2F6C59-8BB1-9448-BA9B-CF779AB0C7E3}" type="datetimeFigureOut">
              <a:rPr lang="es-MX" smtClean="0"/>
              <a:t>17/10/18</a:t>
            </a:fld>
            <a:endParaRPr lang="es-MX"/>
          </a:p>
        </p:txBody>
      </p:sp>
      <p:sp>
        <p:nvSpPr>
          <p:cNvPr id="5" name="Marcador de pie de página 4">
            <a:extLst>
              <a:ext uri="{FF2B5EF4-FFF2-40B4-BE49-F238E27FC236}">
                <a16:creationId xmlns:a16="http://schemas.microsoft.com/office/drawing/2014/main" id="{16B4B0AC-C1B1-CA41-86F5-331BF40288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9054263-E39B-A14D-8FF0-D550450D8E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AC904B-C6BD-374C-909F-6D9B36455F16}" type="slidenum">
              <a:rPr lang="es-MX" smtClean="0"/>
              <a:t>‹Nº›</a:t>
            </a:fld>
            <a:endParaRPr lang="es-MX"/>
          </a:p>
        </p:txBody>
      </p:sp>
    </p:spTree>
    <p:extLst>
      <p:ext uri="{BB962C8B-B14F-4D97-AF65-F5344CB8AC3E}">
        <p14:creationId xmlns:p14="http://schemas.microsoft.com/office/powerpoint/2010/main" val="4165326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B32F6C59-8BB1-9448-BA9B-CF779AB0C7E3}" type="datetimeFigureOut">
              <a:rPr lang="es-MX" smtClean="0"/>
              <a:t>17/10/18</a:t>
            </a:fld>
            <a:endParaRPr lang="es-MX"/>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s-MX"/>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B1AC904B-C6BD-374C-909F-6D9B36455F16}" type="slidenum">
              <a:rPr lang="es-MX" smtClean="0"/>
              <a:t>‹Nº›</a:t>
            </a:fld>
            <a:endParaRPr lang="es-MX"/>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245439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3 Marcador de contenido"/>
          <p:cNvPicPr>
            <a:picLocks noChangeAspect="1"/>
          </p:cNvPicPr>
          <p:nvPr/>
        </p:nvPicPr>
        <p:blipFill rotWithShape="1">
          <a:blip r:embed="rId2" cstate="print">
            <a:extLst>
              <a:ext uri="{28A0092B-C50C-407E-A947-70E740481C1C}">
                <a14:useLocalDpi xmlns:a14="http://schemas.microsoft.com/office/drawing/2010/main" val="0"/>
              </a:ext>
            </a:extLst>
          </a:blip>
          <a:srcRect l="39925" t="21525" r="8230" b="31133"/>
          <a:stretch/>
        </p:blipFill>
        <p:spPr>
          <a:xfrm>
            <a:off x="0" y="0"/>
            <a:ext cx="12192000" cy="6858000"/>
          </a:xfrm>
          <a:prstGeom prst="rect">
            <a:avLst/>
          </a:prstGeom>
        </p:spPr>
      </p:pic>
      <p:sp>
        <p:nvSpPr>
          <p:cNvPr id="28"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13" name="Título 12">
            <a:extLst>
              <a:ext uri="{FF2B5EF4-FFF2-40B4-BE49-F238E27FC236}">
                <a16:creationId xmlns:a16="http://schemas.microsoft.com/office/drawing/2014/main" id="{C977574D-E941-0E41-8C11-6D837E95C2EA}"/>
              </a:ext>
            </a:extLst>
          </p:cNvPr>
          <p:cNvSpPr>
            <a:spLocks noGrp="1"/>
          </p:cNvSpPr>
          <p:nvPr>
            <p:ph type="title"/>
          </p:nvPr>
        </p:nvSpPr>
        <p:spPr>
          <a:xfrm>
            <a:off x="7782910" y="2707341"/>
            <a:ext cx="4330261" cy="2358646"/>
          </a:xfrm>
        </p:spPr>
        <p:txBody>
          <a:bodyPr vert="horz" lIns="91440" tIns="45720" rIns="91440" bIns="45720" rtlCol="0" anchor="b">
            <a:normAutofit/>
          </a:bodyPr>
          <a:lstStyle/>
          <a:p>
            <a:pPr algn="ctr"/>
            <a:r>
              <a:rPr lang="en-US" sz="2000" b="1" dirty="0"/>
              <a:t>PRIMER MOMENTO METODOLÓGICO</a:t>
            </a:r>
            <a:br>
              <a:rPr lang="en-US" sz="2000" b="1" dirty="0"/>
            </a:br>
            <a:endParaRPr lang="en-US" sz="2000" b="1" dirty="0"/>
          </a:p>
          <a:p>
            <a:pPr algn="ctr"/>
            <a:r>
              <a:rPr lang="en-US" sz="3100" b="1" dirty="0"/>
              <a:t>VER CON LOS OJOS DE DIOS PADRE</a:t>
            </a:r>
            <a:br>
              <a:rPr lang="en-US" sz="3100" b="1" dirty="0"/>
            </a:br>
            <a:endParaRPr lang="en-US" sz="1800" b="1" dirty="0"/>
          </a:p>
        </p:txBody>
      </p:sp>
      <p:sp>
        <p:nvSpPr>
          <p:cNvPr id="18" name="Content Placeholder 17">
            <a:extLst>
              <a:ext uri="{FF2B5EF4-FFF2-40B4-BE49-F238E27FC236}">
                <a16:creationId xmlns:a16="http://schemas.microsoft.com/office/drawing/2014/main" id="{DF91A299-D6D0-49B5-9BAB-DAFDDE398B98}"/>
              </a:ext>
            </a:extLst>
          </p:cNvPr>
          <p:cNvSpPr>
            <a:spLocks noGrp="1"/>
          </p:cNvSpPr>
          <p:nvPr>
            <p:ph idx="1"/>
          </p:nvPr>
        </p:nvSpPr>
        <p:spPr>
          <a:xfrm>
            <a:off x="7782910" y="5242675"/>
            <a:ext cx="4330262" cy="683284"/>
          </a:xfrm>
        </p:spPr>
        <p:txBody>
          <a:bodyPr vert="horz" lIns="91440" tIns="45720" rIns="91440" bIns="45720" rtlCol="0">
            <a:normAutofit/>
          </a:bodyPr>
          <a:lstStyle/>
          <a:p>
            <a:pPr marL="0" indent="0" algn="ctr">
              <a:buNone/>
            </a:pPr>
            <a:r>
              <a:rPr lang="en-US" sz="2000"/>
              <a:t>(MARCO DE LA REALIDAD)</a:t>
            </a:r>
          </a:p>
        </p:txBody>
      </p:sp>
      <p:cxnSp>
        <p:nvCxnSpPr>
          <p:cNvPr id="30" name="Straight Connector 29">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pic>
        <p:nvPicPr>
          <p:cNvPr id="7" name="Picture 4" descr="C:\Users\antonia\Desktop\Pdrenuestro\gen1.png">
            <a:extLst>
              <a:ext uri="{FF2B5EF4-FFF2-40B4-BE49-F238E27FC236}">
                <a16:creationId xmlns:a16="http://schemas.microsoft.com/office/drawing/2014/main" id="{6B1D1AB5-8C6B-5C44-A5CD-60B510B6034D}"/>
              </a:ext>
            </a:extLst>
          </p:cNvPr>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711200" y="-385033"/>
            <a:ext cx="13554364" cy="7635640"/>
          </a:xfrm>
          <a:prstGeom prst="rect">
            <a:avLst/>
          </a:prstGeom>
          <a:noFill/>
          <a:ln w="9525">
            <a:noFill/>
            <a:miter lim="800000"/>
            <a:headEnd/>
            <a:tailEnd/>
          </a:ln>
        </p:spPr>
      </p:pic>
    </p:spTree>
    <p:extLst>
      <p:ext uri="{BB962C8B-B14F-4D97-AF65-F5344CB8AC3E}">
        <p14:creationId xmlns:p14="http://schemas.microsoft.com/office/powerpoint/2010/main" val="284693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B606DB0F-03E7-764C-AC35-49C06BD4EC6F}"/>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3000" kern="1200">
                <a:solidFill>
                  <a:srgbClr val="FFFFFF"/>
                </a:solidFill>
                <a:latin typeface="+mj-lt"/>
                <a:ea typeface="+mj-ea"/>
                <a:cs typeface="+mj-cs"/>
              </a:rPr>
              <a:t>2.-TRABAJO EN GRUPOS</a:t>
            </a:r>
            <a:br>
              <a:rPr lang="en-US" sz="3000" kern="1200">
                <a:solidFill>
                  <a:srgbClr val="FFFFFF"/>
                </a:solidFill>
                <a:latin typeface="+mj-lt"/>
                <a:ea typeface="+mj-ea"/>
                <a:cs typeface="+mj-cs"/>
              </a:rPr>
            </a:br>
            <a:r>
              <a:rPr lang="en-US" sz="3000" kern="1200">
                <a:solidFill>
                  <a:srgbClr val="FFFFFF"/>
                </a:solidFill>
                <a:latin typeface="+mj-lt"/>
                <a:ea typeface="+mj-ea"/>
                <a:cs typeface="+mj-cs"/>
              </a:rPr>
              <a:t>Puede ser por grupos parroquiales, zona (barrio o sectores), área, departamento y dimensión. Para llenar la siguiente ficha de evaluación</a:t>
            </a:r>
            <a:br>
              <a:rPr lang="en-US" sz="3000" kern="1200">
                <a:solidFill>
                  <a:srgbClr val="FFFFFF"/>
                </a:solidFill>
                <a:latin typeface="+mj-lt"/>
                <a:ea typeface="+mj-ea"/>
                <a:cs typeface="+mj-cs"/>
              </a:rPr>
            </a:br>
            <a:endParaRPr lang="en-US" sz="3000" kern="1200">
              <a:solidFill>
                <a:srgbClr val="FFFFFF"/>
              </a:solidFill>
              <a:latin typeface="+mj-lt"/>
              <a:ea typeface="+mj-ea"/>
              <a:cs typeface="+mj-cs"/>
            </a:endParaRPr>
          </a:p>
        </p:txBody>
      </p:sp>
      <p:pic>
        <p:nvPicPr>
          <p:cNvPr id="3" name="Marcador de contenido 2">
            <a:extLst>
              <a:ext uri="{FF2B5EF4-FFF2-40B4-BE49-F238E27FC236}">
                <a16:creationId xmlns:a16="http://schemas.microsoft.com/office/drawing/2014/main" id="{27DA684A-93FD-FC49-AAB0-D637436CCE65}"/>
              </a:ext>
            </a:extLst>
          </p:cNvPr>
          <p:cNvPicPr>
            <a:picLocks noGrp="1" noChangeAspect="1"/>
          </p:cNvPicPr>
          <p:nvPr>
            <p:ph sz="half" idx="1"/>
          </p:nvPr>
        </p:nvPicPr>
        <p:blipFill>
          <a:blip r:embed="rId2"/>
          <a:stretch>
            <a:fillRect/>
          </a:stretch>
        </p:blipFill>
        <p:spPr>
          <a:xfrm>
            <a:off x="4802834" y="1147483"/>
            <a:ext cx="7234912" cy="4557992"/>
          </a:xfrm>
          <a:prstGeom prst="rect">
            <a:avLst/>
          </a:prstGeom>
        </p:spPr>
      </p:pic>
    </p:spTree>
    <p:extLst>
      <p:ext uri="{BB962C8B-B14F-4D97-AF65-F5344CB8AC3E}">
        <p14:creationId xmlns:p14="http://schemas.microsoft.com/office/powerpoint/2010/main" val="123116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3">
            <a:extLst>
              <a:ext uri="{FF2B5EF4-FFF2-40B4-BE49-F238E27FC236}">
                <a16:creationId xmlns:a16="http://schemas.microsoft.com/office/drawing/2014/main" id="{4575A52E-569C-B14C-8BD5-7E701395893B}"/>
              </a:ext>
            </a:extLst>
          </p:cNvPr>
          <p:cNvSpPr>
            <a:spLocks noGrp="1"/>
          </p:cNvSpPr>
          <p:nvPr>
            <p:ph type="title"/>
          </p:nvPr>
        </p:nvSpPr>
        <p:spPr>
          <a:xfrm>
            <a:off x="1179226" y="826680"/>
            <a:ext cx="9833548" cy="1325563"/>
          </a:xfrm>
        </p:spPr>
        <p:txBody>
          <a:bodyPr vert="horz" lIns="91440" tIns="45720" rIns="91440" bIns="45720" rtlCol="0" anchor="ctr">
            <a:normAutofit/>
          </a:bodyPr>
          <a:lstStyle/>
          <a:p>
            <a:pPr algn="ctr"/>
            <a:r>
              <a:rPr lang="en-US" sz="6600" kern="1200" dirty="0">
                <a:solidFill>
                  <a:srgbClr val="FFFFFF"/>
                </a:solidFill>
                <a:latin typeface="+mj-lt"/>
                <a:ea typeface="+mj-ea"/>
                <a:cs typeface="+mj-cs"/>
              </a:rPr>
              <a:t>PLENARIO</a:t>
            </a:r>
          </a:p>
        </p:txBody>
      </p:sp>
      <p:graphicFrame>
        <p:nvGraphicFramePr>
          <p:cNvPr id="7" name="Marcador de contenido 4">
            <a:extLst>
              <a:ext uri="{FF2B5EF4-FFF2-40B4-BE49-F238E27FC236}">
                <a16:creationId xmlns:a16="http://schemas.microsoft.com/office/drawing/2014/main" id="{C251AD1D-D56E-49F1-B9DD-CB099CB5F10B}"/>
              </a:ext>
            </a:extLst>
          </p:cNvPr>
          <p:cNvGraphicFramePr>
            <a:graphicFrameLocks noGrp="1"/>
          </p:cNvGraphicFramePr>
          <p:nvPr>
            <p:ph sz="half" idx="1"/>
            <p:extLst>
              <p:ext uri="{D42A27DB-BD31-4B8C-83A1-F6EECF244321}">
                <p14:modId xmlns:p14="http://schemas.microsoft.com/office/powerpoint/2010/main" val="1857278772"/>
              </p:ext>
            </p:extLst>
          </p:nvPr>
        </p:nvGraphicFramePr>
        <p:xfrm>
          <a:off x="537881" y="2438399"/>
          <a:ext cx="11298214" cy="4285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4790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D49C83DB-42A6-A84D-9636-52A17DE4CB09}"/>
              </a:ext>
            </a:extLst>
          </p:cNvPr>
          <p:cNvSpPr>
            <a:spLocks noGrp="1"/>
          </p:cNvSpPr>
          <p:nvPr>
            <p:ph type="title"/>
          </p:nvPr>
        </p:nvSpPr>
        <p:spPr>
          <a:xfrm>
            <a:off x="268942" y="519953"/>
            <a:ext cx="3406826" cy="3049157"/>
          </a:xfrm>
        </p:spPr>
        <p:txBody>
          <a:bodyPr anchor="t">
            <a:normAutofit/>
          </a:bodyPr>
          <a:lstStyle/>
          <a:p>
            <a:r>
              <a:rPr lang="es-MX" sz="2000" b="1" dirty="0">
                <a:solidFill>
                  <a:srgbClr val="FFFFFF"/>
                </a:solidFill>
              </a:rPr>
              <a:t>SEGUNDO MOMENTO EVALUACIÓN </a:t>
            </a:r>
            <a:br>
              <a:rPr lang="es-MX" sz="2000" b="1" dirty="0">
                <a:solidFill>
                  <a:srgbClr val="FFFFFF"/>
                </a:solidFill>
              </a:rPr>
            </a:br>
            <a:br>
              <a:rPr lang="es-MX" sz="2000" dirty="0">
                <a:solidFill>
                  <a:srgbClr val="FFFFFF"/>
                </a:solidFill>
              </a:rPr>
            </a:br>
            <a:r>
              <a:rPr lang="es-MX" sz="2400" dirty="0">
                <a:solidFill>
                  <a:srgbClr val="FFFFFF"/>
                </a:solidFill>
              </a:rPr>
              <a:t>EL PROCESO PASTORAL DE LA IGLESIA DE GUADALAJARA NOS ESTÁ INTERPELANDO </a:t>
            </a:r>
            <a:endParaRPr lang="es-MX" sz="2000" dirty="0">
              <a:solidFill>
                <a:srgbClr val="FFFFFF"/>
              </a:solidFill>
            </a:endParaRPr>
          </a:p>
        </p:txBody>
      </p:sp>
      <p:sp>
        <p:nvSpPr>
          <p:cNvPr id="3" name="Marcador de contenido 2">
            <a:extLst>
              <a:ext uri="{FF2B5EF4-FFF2-40B4-BE49-F238E27FC236}">
                <a16:creationId xmlns:a16="http://schemas.microsoft.com/office/drawing/2014/main" id="{994C33DA-7B33-3A4A-A5E4-C1C4D17D56C6}"/>
              </a:ext>
            </a:extLst>
          </p:cNvPr>
          <p:cNvSpPr>
            <a:spLocks noGrp="1"/>
          </p:cNvSpPr>
          <p:nvPr>
            <p:ph sz="half" idx="1"/>
          </p:nvPr>
        </p:nvSpPr>
        <p:spPr>
          <a:xfrm>
            <a:off x="4421332" y="358588"/>
            <a:ext cx="7555516" cy="6347012"/>
          </a:xfrm>
        </p:spPr>
        <p:txBody>
          <a:bodyPr>
            <a:normAutofit fontScale="92500" lnSpcReduction="10000"/>
          </a:bodyPr>
          <a:lstStyle/>
          <a:p>
            <a:r>
              <a:rPr lang="es-MX" sz="3200" dirty="0"/>
              <a:t>Esta etapa del proceso pastoral de nuestra Diócesis de Guadalajara </a:t>
            </a:r>
            <a:r>
              <a:rPr lang="es-MX" sz="3200" i="1" dirty="0"/>
              <a:t>se fundamenta y se inspira </a:t>
            </a:r>
            <a:r>
              <a:rPr lang="es-MX" sz="3200" dirty="0"/>
              <a:t>en el llamado de </a:t>
            </a:r>
            <a:r>
              <a:rPr lang="es-MX" sz="3200" b="1" dirty="0"/>
              <a:t>los últimos Pontífices y del Magisterio Latinoamericano</a:t>
            </a:r>
            <a:r>
              <a:rPr lang="es-MX" sz="3200" dirty="0"/>
              <a:t> a emprender con audacia misionera la Nueva Evangelización, que es una </a:t>
            </a:r>
            <a:r>
              <a:rPr lang="es-MX" sz="3200" i="1" dirty="0"/>
              <a:t>urgencia</a:t>
            </a:r>
            <a:r>
              <a:rPr lang="es-MX" sz="3200" dirty="0"/>
              <a:t> de nuestro tiempo y una </a:t>
            </a:r>
            <a:r>
              <a:rPr lang="es-MX" sz="3200" u="sng" dirty="0"/>
              <a:t>necesidad inscrita en el mismo ser misionero de la Iglesia</a:t>
            </a:r>
            <a:r>
              <a:rPr lang="es-MX" sz="3200" dirty="0"/>
              <a:t>. </a:t>
            </a:r>
          </a:p>
          <a:p>
            <a:r>
              <a:rPr lang="es-MX" sz="3200" dirty="0"/>
              <a:t>Se ha elegido la metodología </a:t>
            </a:r>
            <a:r>
              <a:rPr lang="es-MX" sz="3200" dirty="0">
                <a:solidFill>
                  <a:srgbClr val="FF0000"/>
                </a:solidFill>
              </a:rPr>
              <a:t>pastoral participativa </a:t>
            </a:r>
            <a:r>
              <a:rPr lang="es-MX" sz="3200" dirty="0"/>
              <a:t>porque mejor responde al misterio de la Iglesia, que es </a:t>
            </a:r>
            <a:r>
              <a:rPr lang="es-MX" sz="3200" i="1" dirty="0"/>
              <a:t>comunión y participación</a:t>
            </a:r>
            <a:r>
              <a:rPr lang="es-MX" sz="3200" dirty="0"/>
              <a:t>; es la forma como podemos ser una Iglesia comunional y sinodal en la que se reconocen, valoran y promueven los </a:t>
            </a:r>
            <a:r>
              <a:rPr lang="es-MX" sz="3200" i="1" dirty="0"/>
              <a:t>diversos carismas</a:t>
            </a:r>
            <a:r>
              <a:rPr lang="es-MX" sz="3200" dirty="0"/>
              <a:t>, </a:t>
            </a:r>
            <a:r>
              <a:rPr lang="es-MX" sz="3200" i="1" dirty="0"/>
              <a:t>dones y ministerios </a:t>
            </a:r>
            <a:r>
              <a:rPr lang="es-MX" sz="3200" dirty="0"/>
              <a:t>que el Espíritu suscita en ella. </a:t>
            </a:r>
          </a:p>
          <a:p>
            <a:pPr marL="0" indent="0">
              <a:buNone/>
            </a:pPr>
            <a:endParaRPr lang="es-MX" sz="2400" dirty="0"/>
          </a:p>
        </p:txBody>
      </p:sp>
    </p:spTree>
    <p:extLst>
      <p:ext uri="{BB962C8B-B14F-4D97-AF65-F5344CB8AC3E}">
        <p14:creationId xmlns:p14="http://schemas.microsoft.com/office/powerpoint/2010/main" val="249808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D49C83DB-42A6-A84D-9636-52A17DE4CB09}"/>
              </a:ext>
            </a:extLst>
          </p:cNvPr>
          <p:cNvSpPr>
            <a:spLocks noGrp="1"/>
          </p:cNvSpPr>
          <p:nvPr>
            <p:ph type="title"/>
          </p:nvPr>
        </p:nvSpPr>
        <p:spPr>
          <a:xfrm>
            <a:off x="268942" y="519953"/>
            <a:ext cx="3406826" cy="3049157"/>
          </a:xfrm>
        </p:spPr>
        <p:txBody>
          <a:bodyPr anchor="t">
            <a:normAutofit/>
          </a:bodyPr>
          <a:lstStyle/>
          <a:p>
            <a:r>
              <a:rPr lang="es-MX" sz="2000" b="1" dirty="0">
                <a:solidFill>
                  <a:srgbClr val="FFFFFF"/>
                </a:solidFill>
              </a:rPr>
              <a:t>SEGUNDO MOMENTO EVALUACIÓN </a:t>
            </a:r>
            <a:br>
              <a:rPr lang="es-MX" sz="2000" b="1" dirty="0">
                <a:solidFill>
                  <a:srgbClr val="FFFFFF"/>
                </a:solidFill>
              </a:rPr>
            </a:br>
            <a:br>
              <a:rPr lang="es-MX" sz="2000" dirty="0">
                <a:solidFill>
                  <a:srgbClr val="FFFFFF"/>
                </a:solidFill>
              </a:rPr>
            </a:br>
            <a:r>
              <a:rPr lang="es-MX" sz="2400" dirty="0">
                <a:solidFill>
                  <a:srgbClr val="FFFFFF"/>
                </a:solidFill>
              </a:rPr>
              <a:t>EL PROCESO PASTORAL DE LA IGLESIA DE GUADALAJARA NOS ESTÁ INTERPELANDO </a:t>
            </a:r>
            <a:endParaRPr lang="es-MX" sz="2000" dirty="0">
              <a:solidFill>
                <a:srgbClr val="FFFFFF"/>
              </a:solidFill>
            </a:endParaRPr>
          </a:p>
        </p:txBody>
      </p:sp>
      <p:sp>
        <p:nvSpPr>
          <p:cNvPr id="3" name="Marcador de contenido 2">
            <a:extLst>
              <a:ext uri="{FF2B5EF4-FFF2-40B4-BE49-F238E27FC236}">
                <a16:creationId xmlns:a16="http://schemas.microsoft.com/office/drawing/2014/main" id="{994C33DA-7B33-3A4A-A5E4-C1C4D17D56C6}"/>
              </a:ext>
            </a:extLst>
          </p:cNvPr>
          <p:cNvSpPr>
            <a:spLocks noGrp="1"/>
          </p:cNvSpPr>
          <p:nvPr>
            <p:ph sz="half" idx="1"/>
          </p:nvPr>
        </p:nvSpPr>
        <p:spPr>
          <a:xfrm>
            <a:off x="4421332" y="358588"/>
            <a:ext cx="7555516" cy="6347012"/>
          </a:xfrm>
        </p:spPr>
        <p:txBody>
          <a:bodyPr>
            <a:normAutofit/>
          </a:bodyPr>
          <a:lstStyle/>
          <a:p>
            <a:r>
              <a:rPr lang="es-MX" b="1" dirty="0"/>
              <a:t>La conversión personal y pastoral</a:t>
            </a:r>
            <a:r>
              <a:rPr lang="es-MX" dirty="0"/>
              <a:t>, entendidas también como renovación de personas, estructuras y métodos, </a:t>
            </a:r>
            <a:r>
              <a:rPr lang="es-MX" i="1" dirty="0"/>
              <a:t>son una exigencia </a:t>
            </a:r>
            <a:r>
              <a:rPr lang="es-MX" dirty="0"/>
              <a:t>en esta búsqueda de fidelidad a Jesús y a la esencia de su Esposa, la Iglesia. </a:t>
            </a:r>
          </a:p>
          <a:p>
            <a:r>
              <a:rPr lang="es-MX" dirty="0"/>
              <a:t>Hay </a:t>
            </a:r>
            <a:r>
              <a:rPr lang="es-MX" b="1" dirty="0"/>
              <a:t>muchas inercias </a:t>
            </a:r>
            <a:r>
              <a:rPr lang="es-MX" dirty="0"/>
              <a:t>y resistencias para ello, como siempre las hay en el camino de conversión; es importante que seamos conscientes de ellas y seamos capaces de discernir con espíritu evangélico lo que el Señor nos está pidiendo aquí y ahora. </a:t>
            </a:r>
          </a:p>
          <a:p>
            <a:r>
              <a:rPr lang="es-MX" dirty="0"/>
              <a:t>Algunas de esas inercias y resistencias las ha señalado el Papa Francisco sintetizándolas en una palabra: </a:t>
            </a:r>
            <a:r>
              <a:rPr lang="es-MX" b="1" dirty="0"/>
              <a:t>clericalismo. </a:t>
            </a:r>
            <a:endParaRPr lang="es-MX" sz="3200" b="1" dirty="0"/>
          </a:p>
        </p:txBody>
      </p:sp>
    </p:spTree>
    <p:extLst>
      <p:ext uri="{BB962C8B-B14F-4D97-AF65-F5344CB8AC3E}">
        <p14:creationId xmlns:p14="http://schemas.microsoft.com/office/powerpoint/2010/main" val="291635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D49C83DB-42A6-A84D-9636-52A17DE4CB09}"/>
              </a:ext>
            </a:extLst>
          </p:cNvPr>
          <p:cNvSpPr>
            <a:spLocks noGrp="1"/>
          </p:cNvSpPr>
          <p:nvPr>
            <p:ph type="title"/>
          </p:nvPr>
        </p:nvSpPr>
        <p:spPr>
          <a:xfrm>
            <a:off x="268942" y="519953"/>
            <a:ext cx="3406826" cy="3049157"/>
          </a:xfrm>
        </p:spPr>
        <p:txBody>
          <a:bodyPr anchor="t">
            <a:normAutofit/>
          </a:bodyPr>
          <a:lstStyle/>
          <a:p>
            <a:r>
              <a:rPr lang="es-MX" sz="2000" b="1" dirty="0">
                <a:solidFill>
                  <a:srgbClr val="FFFFFF"/>
                </a:solidFill>
              </a:rPr>
              <a:t>SEGUNDO MOMENTO EVALUACIÓN </a:t>
            </a:r>
            <a:br>
              <a:rPr lang="es-MX" sz="2000" b="1" dirty="0">
                <a:solidFill>
                  <a:srgbClr val="FFFFFF"/>
                </a:solidFill>
              </a:rPr>
            </a:br>
            <a:br>
              <a:rPr lang="es-MX" sz="2000" dirty="0">
                <a:solidFill>
                  <a:srgbClr val="FFFFFF"/>
                </a:solidFill>
              </a:rPr>
            </a:br>
            <a:r>
              <a:rPr lang="es-MX" sz="2400" dirty="0">
                <a:solidFill>
                  <a:srgbClr val="FFFFFF"/>
                </a:solidFill>
              </a:rPr>
              <a:t>EL PROCESO PASTORAL DE LA IGLESIA DE GUADALAJARA NOS ESTÁ INTERPELANDO </a:t>
            </a:r>
            <a:endParaRPr lang="es-MX" sz="2000" dirty="0">
              <a:solidFill>
                <a:srgbClr val="FFFFFF"/>
              </a:solidFill>
            </a:endParaRPr>
          </a:p>
        </p:txBody>
      </p:sp>
      <p:sp>
        <p:nvSpPr>
          <p:cNvPr id="3" name="Marcador de contenido 2">
            <a:extLst>
              <a:ext uri="{FF2B5EF4-FFF2-40B4-BE49-F238E27FC236}">
                <a16:creationId xmlns:a16="http://schemas.microsoft.com/office/drawing/2014/main" id="{994C33DA-7B33-3A4A-A5E4-C1C4D17D56C6}"/>
              </a:ext>
            </a:extLst>
          </p:cNvPr>
          <p:cNvSpPr>
            <a:spLocks noGrp="1"/>
          </p:cNvSpPr>
          <p:nvPr>
            <p:ph sz="half" idx="1"/>
          </p:nvPr>
        </p:nvSpPr>
        <p:spPr>
          <a:xfrm>
            <a:off x="4421332" y="95490"/>
            <a:ext cx="7492927" cy="6667019"/>
          </a:xfrm>
        </p:spPr>
        <p:txBody>
          <a:bodyPr>
            <a:noAutofit/>
          </a:bodyPr>
          <a:lstStyle/>
          <a:p>
            <a:pPr marL="0" indent="0">
              <a:buNone/>
            </a:pPr>
            <a:r>
              <a:rPr lang="es-MX" sz="3200" dirty="0"/>
              <a:t>Creer que la evangelización corresponde por derecho a los </a:t>
            </a:r>
            <a:r>
              <a:rPr lang="es-MX" sz="3200" i="1" dirty="0"/>
              <a:t>consagrados </a:t>
            </a:r>
            <a:r>
              <a:rPr lang="es-MX" sz="3200" dirty="0"/>
              <a:t>y que los seglares son </a:t>
            </a:r>
            <a:r>
              <a:rPr lang="es-MX" sz="3200" b="1" dirty="0"/>
              <a:t>solo colaboradores</a:t>
            </a:r>
            <a:r>
              <a:rPr lang="es-MX" sz="3200" dirty="0"/>
              <a:t>, no dejándolos participar en la </a:t>
            </a:r>
            <a:r>
              <a:rPr lang="es-MX" sz="3200" i="1" dirty="0"/>
              <a:t>toma de decisiones</a:t>
            </a:r>
            <a:r>
              <a:rPr lang="es-MX" sz="3200" dirty="0"/>
              <a:t>; clericalizar a los laicos, haciendo que centren su apostolado autorreferencialmente en la Iglesia o que sigan los </a:t>
            </a:r>
            <a:r>
              <a:rPr lang="es-MX" sz="3200" b="1" i="1" dirty="0"/>
              <a:t>criterios de segregación clerical</a:t>
            </a:r>
            <a:r>
              <a:rPr lang="es-MX" sz="3200" dirty="0"/>
              <a:t>; ideologización del mensaje evangélico, llevando a un </a:t>
            </a:r>
            <a:r>
              <a:rPr lang="es-MX" sz="3200" strike="sngStrike" dirty="0"/>
              <a:t>acomodo del Evangelio </a:t>
            </a:r>
            <a:r>
              <a:rPr lang="es-MX" sz="3200" dirty="0"/>
              <a:t>a los propios </a:t>
            </a:r>
            <a:r>
              <a:rPr lang="es-MX" sz="3200" strike="sngStrike" dirty="0"/>
              <a:t>intereses o gustos</a:t>
            </a:r>
            <a:r>
              <a:rPr lang="es-MX" sz="3200" dirty="0"/>
              <a:t>, a la absolutización de los métodos sin espíritu, al empirismo pastoral, a la sectorización o absolutización de una verdad sobre otra…</a:t>
            </a:r>
          </a:p>
        </p:txBody>
      </p:sp>
    </p:spTree>
    <p:extLst>
      <p:ext uri="{BB962C8B-B14F-4D97-AF65-F5344CB8AC3E}">
        <p14:creationId xmlns:p14="http://schemas.microsoft.com/office/powerpoint/2010/main" val="875231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D49C83DB-42A6-A84D-9636-52A17DE4CB09}"/>
              </a:ext>
            </a:extLst>
          </p:cNvPr>
          <p:cNvSpPr>
            <a:spLocks noGrp="1"/>
          </p:cNvSpPr>
          <p:nvPr>
            <p:ph type="title"/>
          </p:nvPr>
        </p:nvSpPr>
        <p:spPr>
          <a:xfrm>
            <a:off x="268942" y="519953"/>
            <a:ext cx="3406826" cy="3049157"/>
          </a:xfrm>
        </p:spPr>
        <p:txBody>
          <a:bodyPr anchor="t">
            <a:normAutofit/>
          </a:bodyPr>
          <a:lstStyle/>
          <a:p>
            <a:r>
              <a:rPr lang="es-MX" sz="2000" b="1" dirty="0">
                <a:solidFill>
                  <a:srgbClr val="FFFFFF"/>
                </a:solidFill>
              </a:rPr>
              <a:t>SEGUNDO MOMENTO EVALUACIÓN </a:t>
            </a:r>
            <a:br>
              <a:rPr lang="es-MX" sz="2000" b="1" dirty="0">
                <a:solidFill>
                  <a:srgbClr val="FFFFFF"/>
                </a:solidFill>
              </a:rPr>
            </a:br>
            <a:br>
              <a:rPr lang="es-MX" sz="2000" dirty="0">
                <a:solidFill>
                  <a:srgbClr val="FFFFFF"/>
                </a:solidFill>
              </a:rPr>
            </a:br>
            <a:r>
              <a:rPr lang="es-MX" sz="2400" dirty="0">
                <a:solidFill>
                  <a:srgbClr val="FFFFFF"/>
                </a:solidFill>
              </a:rPr>
              <a:t>EL PROCESO PASTORAL DE LA IGLESIA DE GUADALAJARA NOS ESTÁ INTERPELANDO </a:t>
            </a:r>
            <a:endParaRPr lang="es-MX" sz="2000" dirty="0">
              <a:solidFill>
                <a:srgbClr val="FFFFFF"/>
              </a:solidFill>
            </a:endParaRPr>
          </a:p>
        </p:txBody>
      </p:sp>
      <p:sp>
        <p:nvSpPr>
          <p:cNvPr id="3" name="Marcador de contenido 2">
            <a:extLst>
              <a:ext uri="{FF2B5EF4-FFF2-40B4-BE49-F238E27FC236}">
                <a16:creationId xmlns:a16="http://schemas.microsoft.com/office/drawing/2014/main" id="{994C33DA-7B33-3A4A-A5E4-C1C4D17D56C6}"/>
              </a:ext>
            </a:extLst>
          </p:cNvPr>
          <p:cNvSpPr>
            <a:spLocks noGrp="1"/>
          </p:cNvSpPr>
          <p:nvPr>
            <p:ph sz="half" idx="1"/>
          </p:nvPr>
        </p:nvSpPr>
        <p:spPr>
          <a:xfrm>
            <a:off x="4690273" y="706055"/>
            <a:ext cx="7104330" cy="5798917"/>
          </a:xfrm>
        </p:spPr>
        <p:txBody>
          <a:bodyPr>
            <a:noAutofit/>
          </a:bodyPr>
          <a:lstStyle/>
          <a:p>
            <a:pPr marL="0" indent="0" algn="ctr">
              <a:buNone/>
            </a:pPr>
            <a:r>
              <a:rPr lang="es-MX" sz="3200" dirty="0"/>
              <a:t>El clericalismo lo podemos entender como: tener </a:t>
            </a:r>
            <a:r>
              <a:rPr lang="es-MX" sz="3200" b="1" i="1" dirty="0"/>
              <a:t>objetivos diversos </a:t>
            </a:r>
            <a:r>
              <a:rPr lang="es-MX" sz="3200" dirty="0"/>
              <a:t>a la evangelización, sean </a:t>
            </a:r>
            <a:r>
              <a:rPr lang="es-MX" sz="3200" i="1" dirty="0"/>
              <a:t>políticos o económicos</a:t>
            </a:r>
            <a:r>
              <a:rPr lang="es-MX" sz="3200" dirty="0"/>
              <a:t> con actitudes </a:t>
            </a:r>
            <a:r>
              <a:rPr lang="es-MX" sz="3200" i="1" dirty="0"/>
              <a:t>empresariales, mundanas y proselitistas</a:t>
            </a:r>
            <a:r>
              <a:rPr lang="es-MX" sz="3200" dirty="0"/>
              <a:t>; discernir la realidad con criterios mundanos; hacer una </a:t>
            </a:r>
            <a:r>
              <a:rPr lang="es-MX" sz="3200" i="1" dirty="0"/>
              <a:t>diferenciación excluyente entre clérigos y seglares</a:t>
            </a:r>
            <a:r>
              <a:rPr lang="es-MX" sz="3200" dirty="0"/>
              <a:t>, llevando a los primeros a un cierto narcisismo espiritual (paradójicamente conduce a la </a:t>
            </a:r>
            <a:r>
              <a:rPr lang="es-MX" sz="3200" u="sng" dirty="0"/>
              <a:t>secularización del clero y al fariseísmo)</a:t>
            </a:r>
            <a:r>
              <a:rPr lang="es-MX" sz="3200" dirty="0"/>
              <a:t>.</a:t>
            </a:r>
          </a:p>
        </p:txBody>
      </p:sp>
    </p:spTree>
    <p:extLst>
      <p:ext uri="{BB962C8B-B14F-4D97-AF65-F5344CB8AC3E}">
        <p14:creationId xmlns:p14="http://schemas.microsoft.com/office/powerpoint/2010/main" val="339602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D49C83DB-42A6-A84D-9636-52A17DE4CB09}"/>
              </a:ext>
            </a:extLst>
          </p:cNvPr>
          <p:cNvSpPr>
            <a:spLocks noGrp="1"/>
          </p:cNvSpPr>
          <p:nvPr>
            <p:ph type="title"/>
          </p:nvPr>
        </p:nvSpPr>
        <p:spPr>
          <a:xfrm>
            <a:off x="268942" y="519953"/>
            <a:ext cx="3406826" cy="3049157"/>
          </a:xfrm>
        </p:spPr>
        <p:txBody>
          <a:bodyPr anchor="t">
            <a:normAutofit/>
          </a:bodyPr>
          <a:lstStyle/>
          <a:p>
            <a:r>
              <a:rPr lang="es-MX" sz="2000" b="1" dirty="0">
                <a:solidFill>
                  <a:srgbClr val="FFFFFF"/>
                </a:solidFill>
              </a:rPr>
              <a:t>SEGUNDO MOMENTO EVALUACIÓN </a:t>
            </a:r>
            <a:br>
              <a:rPr lang="es-MX" sz="2000" b="1" dirty="0">
                <a:solidFill>
                  <a:srgbClr val="FFFFFF"/>
                </a:solidFill>
              </a:rPr>
            </a:br>
            <a:br>
              <a:rPr lang="es-MX" sz="2000" dirty="0">
                <a:solidFill>
                  <a:srgbClr val="FFFFFF"/>
                </a:solidFill>
              </a:rPr>
            </a:br>
            <a:r>
              <a:rPr lang="es-MX" sz="2400" dirty="0">
                <a:solidFill>
                  <a:srgbClr val="FFFFFF"/>
                </a:solidFill>
              </a:rPr>
              <a:t>EL PROCESO PASTORAL DE LA IGLESIA DE GUADALAJARA NOS ESTÁ INTERPELANDO </a:t>
            </a:r>
            <a:endParaRPr lang="es-MX" sz="2000" dirty="0">
              <a:solidFill>
                <a:srgbClr val="FFFFFF"/>
              </a:solidFill>
            </a:endParaRPr>
          </a:p>
        </p:txBody>
      </p:sp>
      <p:sp>
        <p:nvSpPr>
          <p:cNvPr id="3" name="Marcador de contenido 2">
            <a:extLst>
              <a:ext uri="{FF2B5EF4-FFF2-40B4-BE49-F238E27FC236}">
                <a16:creationId xmlns:a16="http://schemas.microsoft.com/office/drawing/2014/main" id="{994C33DA-7B33-3A4A-A5E4-C1C4D17D56C6}"/>
              </a:ext>
            </a:extLst>
          </p:cNvPr>
          <p:cNvSpPr>
            <a:spLocks noGrp="1"/>
          </p:cNvSpPr>
          <p:nvPr>
            <p:ph sz="half" idx="1"/>
          </p:nvPr>
        </p:nvSpPr>
        <p:spPr>
          <a:xfrm>
            <a:off x="4421332" y="519953"/>
            <a:ext cx="7770668" cy="6068812"/>
          </a:xfrm>
        </p:spPr>
        <p:txBody>
          <a:bodyPr>
            <a:noAutofit/>
          </a:bodyPr>
          <a:lstStyle/>
          <a:p>
            <a:pPr marL="0" indent="0" algn="ctr">
              <a:buNone/>
            </a:pPr>
            <a:endParaRPr lang="es-MX" sz="3600" dirty="0"/>
          </a:p>
          <a:p>
            <a:pPr marL="0" indent="0" algn="ctr">
              <a:buNone/>
            </a:pPr>
            <a:r>
              <a:rPr lang="es-MX" sz="3600" dirty="0"/>
              <a:t>La Asamblea Pastoral, en el momento de la evaluación nos puede ayudar a </a:t>
            </a:r>
            <a:r>
              <a:rPr lang="es-MX" sz="3600" b="1" dirty="0"/>
              <a:t>reflexionar</a:t>
            </a:r>
            <a:r>
              <a:rPr lang="es-MX" sz="3600" dirty="0"/>
              <a:t>, de forma personal, en nuestras actitudes como agentes de pastoral: </a:t>
            </a:r>
            <a:r>
              <a:rPr lang="es-MX" sz="3600" i="1" dirty="0"/>
              <a:t>laicos comprometidos, religiosas y religiosos, y los presbíteros</a:t>
            </a:r>
            <a:r>
              <a:rPr lang="es-MX" sz="3600" dirty="0"/>
              <a:t>, encargados de una comunidad y primeros animadores del proceso pastoral. </a:t>
            </a:r>
            <a:endParaRPr lang="es-MX" sz="3200" dirty="0"/>
          </a:p>
        </p:txBody>
      </p:sp>
      <p:pic>
        <p:nvPicPr>
          <p:cNvPr id="5" name="Imagen 4">
            <a:extLst>
              <a:ext uri="{FF2B5EF4-FFF2-40B4-BE49-F238E27FC236}">
                <a16:creationId xmlns:a16="http://schemas.microsoft.com/office/drawing/2014/main" id="{B428EB33-47D9-7C4E-BE87-F8BD4103A4B7}"/>
              </a:ext>
            </a:extLst>
          </p:cNvPr>
          <p:cNvPicPr>
            <a:picLocks noChangeAspect="1"/>
          </p:cNvPicPr>
          <p:nvPr/>
        </p:nvPicPr>
        <p:blipFill rotWithShape="1">
          <a:blip r:embed="rId2"/>
          <a:srcRect l="52500" t="-620"/>
          <a:stretch/>
        </p:blipFill>
        <p:spPr>
          <a:xfrm flipH="1">
            <a:off x="-287518" y="3010310"/>
            <a:ext cx="2198377" cy="3288890"/>
          </a:xfrm>
          <a:prstGeom prst="rect">
            <a:avLst/>
          </a:prstGeom>
          <a:effectLst>
            <a:softEdge rad="469900"/>
          </a:effectLst>
        </p:spPr>
      </p:pic>
    </p:spTree>
    <p:extLst>
      <p:ext uri="{BB962C8B-B14F-4D97-AF65-F5344CB8AC3E}">
        <p14:creationId xmlns:p14="http://schemas.microsoft.com/office/powerpoint/2010/main" val="33679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E214AA7-F028-4A0D-8698-61AEC754D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59834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9CF534E8-5F05-854F-ACE5-54DC2A40C336}"/>
              </a:ext>
            </a:extLst>
          </p:cNvPr>
          <p:cNvSpPr>
            <a:spLocks noGrp="1"/>
          </p:cNvSpPr>
          <p:nvPr>
            <p:ph type="title"/>
          </p:nvPr>
        </p:nvSpPr>
        <p:spPr>
          <a:xfrm>
            <a:off x="1159933" y="995318"/>
            <a:ext cx="9872134" cy="1193968"/>
          </a:xfrm>
          <a:solidFill>
            <a:srgbClr val="FFFFFF"/>
          </a:solidFill>
          <a:ln w="38100">
            <a:solidFill>
              <a:srgbClr val="7F7F7F"/>
            </a:solidFill>
            <a:miter lim="800000"/>
          </a:ln>
        </p:spPr>
        <p:txBody>
          <a:bodyPr>
            <a:normAutofit/>
          </a:bodyPr>
          <a:lstStyle/>
          <a:p>
            <a:pPr algn="ctr"/>
            <a:r>
              <a:rPr lang="es-MX" sz="3600">
                <a:solidFill>
                  <a:srgbClr val="3F3F3F"/>
                </a:solidFill>
              </a:rPr>
              <a:t>SUGERENCIAS PARA EL TRABAJO </a:t>
            </a:r>
          </a:p>
        </p:txBody>
      </p:sp>
      <p:sp>
        <p:nvSpPr>
          <p:cNvPr id="3" name="Marcador de contenido 2">
            <a:extLst>
              <a:ext uri="{FF2B5EF4-FFF2-40B4-BE49-F238E27FC236}">
                <a16:creationId xmlns:a16="http://schemas.microsoft.com/office/drawing/2014/main" id="{5E1C4E84-3E43-4344-9541-500ACF000288}"/>
              </a:ext>
            </a:extLst>
          </p:cNvPr>
          <p:cNvSpPr>
            <a:spLocks noGrp="1"/>
          </p:cNvSpPr>
          <p:nvPr>
            <p:ph sz="half" idx="1"/>
          </p:nvPr>
        </p:nvSpPr>
        <p:spPr>
          <a:xfrm>
            <a:off x="636609" y="2593658"/>
            <a:ext cx="5323924" cy="4027275"/>
          </a:xfrm>
        </p:spPr>
        <p:txBody>
          <a:bodyPr anchor="t">
            <a:normAutofit fontScale="92500"/>
          </a:bodyPr>
          <a:lstStyle/>
          <a:p>
            <a:pPr marL="0" indent="0">
              <a:buNone/>
            </a:pPr>
            <a:r>
              <a:rPr lang="es-MX" sz="3000" dirty="0"/>
              <a:t>Se busca con esta evaluación, un tanto cuantitativa, llegar a tener un </a:t>
            </a:r>
            <a:r>
              <a:rPr lang="es-MX" sz="3000" dirty="0">
                <a:solidFill>
                  <a:srgbClr val="FF0000"/>
                </a:solidFill>
              </a:rPr>
              <a:t>diagnóstico</a:t>
            </a:r>
            <a:r>
              <a:rPr lang="es-MX" sz="3000" dirty="0"/>
              <a:t>, lo más objetivo y serio posible, sobre la asimilación y aplicación concreta del proceso pastoral de la Diócesis en cada comunidad parroquial, en el decanato y la vicaría episcopal; así como en las distintas comisiones con sus dimensiones o secciones</a:t>
            </a:r>
            <a:r>
              <a:rPr lang="es-MX" sz="2400" dirty="0"/>
              <a:t>. </a:t>
            </a:r>
          </a:p>
        </p:txBody>
      </p:sp>
      <p:cxnSp>
        <p:nvCxnSpPr>
          <p:cNvPr id="24" name="Straight Connector 23">
            <a:extLst>
              <a:ext uri="{FF2B5EF4-FFF2-40B4-BE49-F238E27FC236}">
                <a16:creationId xmlns:a16="http://schemas.microsoft.com/office/drawing/2014/main" id="{D6206FDC-2777-4D7F-AF9C-73413DA664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2888250"/>
            <a:ext cx="0" cy="2769135"/>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4" name="Marcador de contenido 3">
            <a:extLst>
              <a:ext uri="{FF2B5EF4-FFF2-40B4-BE49-F238E27FC236}">
                <a16:creationId xmlns:a16="http://schemas.microsoft.com/office/drawing/2014/main" id="{02FAE95C-DF5E-134A-BAAC-A77A84B98C71}"/>
              </a:ext>
            </a:extLst>
          </p:cNvPr>
          <p:cNvSpPr>
            <a:spLocks noGrp="1"/>
          </p:cNvSpPr>
          <p:nvPr>
            <p:ph sz="half" idx="2"/>
          </p:nvPr>
        </p:nvSpPr>
        <p:spPr>
          <a:xfrm>
            <a:off x="6096000" y="2336800"/>
            <a:ext cx="6096000" cy="4521200"/>
          </a:xfrm>
        </p:spPr>
        <p:txBody>
          <a:bodyPr anchor="t">
            <a:normAutofit fontScale="92500"/>
          </a:bodyPr>
          <a:lstStyle/>
          <a:p>
            <a:pPr marL="0" indent="0" algn="ctr">
              <a:buNone/>
            </a:pPr>
            <a:r>
              <a:rPr lang="es-MX" sz="3000" dirty="0"/>
              <a:t>Te pedimos que seas lo más </a:t>
            </a:r>
            <a:r>
              <a:rPr lang="es-MX" sz="3000" dirty="0">
                <a:solidFill>
                  <a:srgbClr val="FF0000"/>
                </a:solidFill>
              </a:rPr>
              <a:t>sincero</a:t>
            </a:r>
            <a:r>
              <a:rPr lang="es-MX" sz="3000" dirty="0"/>
              <a:t> sin maquillar la realidad ni tampoco que respondas con lo que te gustaría que fueran las cosas. </a:t>
            </a:r>
            <a:r>
              <a:rPr lang="es-MX" sz="3000" dirty="0">
                <a:solidFill>
                  <a:srgbClr val="FFC000"/>
                </a:solidFill>
              </a:rPr>
              <a:t>El primer paso de la conversión </a:t>
            </a:r>
            <a:r>
              <a:rPr lang="es-MX" sz="3000" dirty="0"/>
              <a:t>es </a:t>
            </a:r>
            <a:r>
              <a:rPr lang="es-MX" sz="3000" b="1" dirty="0"/>
              <a:t>reconocer la realidad como es </a:t>
            </a:r>
            <a:r>
              <a:rPr lang="es-MX" sz="3000" dirty="0"/>
              <a:t>y en ella descubrir el paso del Señor, que viene a salvarnos y, por otra parte, reconocer nuestros vacíos para tomar conciencia de ellos con la finalidad de emprender un camino de </a:t>
            </a:r>
            <a:r>
              <a:rPr lang="es-MX" sz="3000" b="1" dirty="0"/>
              <a:t>renovación evangélica</a:t>
            </a:r>
            <a:r>
              <a:rPr lang="es-MX" sz="3000" dirty="0"/>
              <a:t>. </a:t>
            </a:r>
          </a:p>
          <a:p>
            <a:endParaRPr lang="es-MX" sz="1900" dirty="0"/>
          </a:p>
        </p:txBody>
      </p:sp>
    </p:spTree>
    <p:extLst>
      <p:ext uri="{BB962C8B-B14F-4D97-AF65-F5344CB8AC3E}">
        <p14:creationId xmlns:p14="http://schemas.microsoft.com/office/powerpoint/2010/main" val="20253438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B49A70C6-B5FA-0A46-B244-40FB01706516}"/>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sz="3700" kern="1200" dirty="0">
                <a:solidFill>
                  <a:srgbClr val="FFFFFF"/>
                </a:solidFill>
                <a:latin typeface="+mj-lt"/>
                <a:ea typeface="+mj-ea"/>
                <a:cs typeface="+mj-cs"/>
              </a:rPr>
              <a:t>ETAPA PARROQUIAL, ÁREA, COMUNIDAD RELIGIOSA</a:t>
            </a:r>
          </a:p>
        </p:txBody>
      </p:sp>
      <p:sp>
        <p:nvSpPr>
          <p:cNvPr id="3" name="Marcador de contenido 2">
            <a:extLst>
              <a:ext uri="{FF2B5EF4-FFF2-40B4-BE49-F238E27FC236}">
                <a16:creationId xmlns:a16="http://schemas.microsoft.com/office/drawing/2014/main" id="{4FFA6D1F-1EAD-5B42-8A76-C42E1D03E786}"/>
              </a:ext>
            </a:extLst>
          </p:cNvPr>
          <p:cNvSpPr>
            <a:spLocks noGrp="1"/>
          </p:cNvSpPr>
          <p:nvPr>
            <p:ph sz="half" idx="1"/>
          </p:nvPr>
        </p:nvSpPr>
        <p:spPr>
          <a:xfrm>
            <a:off x="5730809" y="237066"/>
            <a:ext cx="6207191" cy="6468533"/>
          </a:xfrm>
        </p:spPr>
        <p:txBody>
          <a:bodyPr vert="horz" lIns="91440" tIns="45720" rIns="91440" bIns="45720" rtlCol="0" anchor="ctr">
            <a:normAutofit lnSpcReduction="10000"/>
          </a:bodyPr>
          <a:lstStyle/>
          <a:p>
            <a:r>
              <a:rPr lang="es-ES_tradnl" dirty="0">
                <a:solidFill>
                  <a:srgbClr val="000000"/>
                </a:solidFill>
              </a:rPr>
              <a:t>Se sugiere sacar las copias de la encuesta (tabla 1) que sean necesarias para darle una </a:t>
            </a:r>
            <a:r>
              <a:rPr lang="es-ES_tradnl" dirty="0">
                <a:solidFill>
                  <a:srgbClr val="C00000"/>
                </a:solidFill>
              </a:rPr>
              <a:t>a cada uno </a:t>
            </a:r>
            <a:r>
              <a:rPr lang="es-ES_tradnl" dirty="0">
                <a:solidFill>
                  <a:srgbClr val="000000"/>
                </a:solidFill>
              </a:rPr>
              <a:t>de los agentes de pastoral (incluido el equipo sacerdotal). </a:t>
            </a:r>
          </a:p>
          <a:p>
            <a:r>
              <a:rPr lang="es-ES_tradnl" dirty="0">
                <a:solidFill>
                  <a:srgbClr val="000000"/>
                </a:solidFill>
              </a:rPr>
              <a:t>Conviene </a:t>
            </a:r>
            <a:r>
              <a:rPr lang="es-ES_tradnl" dirty="0">
                <a:solidFill>
                  <a:srgbClr val="C00000"/>
                </a:solidFill>
              </a:rPr>
              <a:t>leer atentamente </a:t>
            </a:r>
            <a:r>
              <a:rPr lang="es-ES_tradnl" dirty="0">
                <a:solidFill>
                  <a:srgbClr val="000000"/>
                </a:solidFill>
              </a:rPr>
              <a:t>y responder sinceramente en un momento oportuno (ejemplo 1) , incluso puede hacerse </a:t>
            </a:r>
            <a:r>
              <a:rPr lang="es-ES_tradnl" i="1" dirty="0">
                <a:solidFill>
                  <a:srgbClr val="000000"/>
                </a:solidFill>
              </a:rPr>
              <a:t>delante del Santísimo Sacramento</a:t>
            </a:r>
            <a:r>
              <a:rPr lang="es-ES_tradnl" dirty="0">
                <a:solidFill>
                  <a:srgbClr val="000000"/>
                </a:solidFill>
              </a:rPr>
              <a:t> y antes de la Asamblea Parroquial. </a:t>
            </a:r>
          </a:p>
          <a:p>
            <a:r>
              <a:rPr lang="es-ES_tradnl" dirty="0">
                <a:solidFill>
                  <a:srgbClr val="000000"/>
                </a:solidFill>
              </a:rPr>
              <a:t>Para favorecer la objetividad, creemos que </a:t>
            </a:r>
            <a:r>
              <a:rPr lang="es-ES_tradnl" b="1" dirty="0">
                <a:solidFill>
                  <a:srgbClr val="000000"/>
                </a:solidFill>
              </a:rPr>
              <a:t>NO es necesario poner el nombre </a:t>
            </a:r>
            <a:r>
              <a:rPr lang="es-ES_tradnl" dirty="0">
                <a:solidFill>
                  <a:srgbClr val="000000"/>
                </a:solidFill>
              </a:rPr>
              <a:t>de las personas que la contestan, de modo que puedan sentir la libertad de señalar lo que piensen. </a:t>
            </a:r>
          </a:p>
        </p:txBody>
      </p:sp>
    </p:spTree>
    <p:extLst>
      <p:ext uri="{BB962C8B-B14F-4D97-AF65-F5344CB8AC3E}">
        <p14:creationId xmlns:p14="http://schemas.microsoft.com/office/powerpoint/2010/main" val="89909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B49A70C6-B5FA-0A46-B244-40FB01706516}"/>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sz="3700" kern="1200" dirty="0">
                <a:solidFill>
                  <a:srgbClr val="FFFFFF"/>
                </a:solidFill>
                <a:latin typeface="+mj-lt"/>
                <a:ea typeface="+mj-ea"/>
                <a:cs typeface="+mj-cs"/>
              </a:rPr>
              <a:t>ETAPA PARROQUIAL, ÁREA, COMUNIDAD RELIGIOSA</a:t>
            </a:r>
          </a:p>
        </p:txBody>
      </p:sp>
      <p:sp>
        <p:nvSpPr>
          <p:cNvPr id="3" name="Marcador de contenido 2">
            <a:extLst>
              <a:ext uri="{FF2B5EF4-FFF2-40B4-BE49-F238E27FC236}">
                <a16:creationId xmlns:a16="http://schemas.microsoft.com/office/drawing/2014/main" id="{4FFA6D1F-1EAD-5B42-8A76-C42E1D03E786}"/>
              </a:ext>
            </a:extLst>
          </p:cNvPr>
          <p:cNvSpPr>
            <a:spLocks noGrp="1"/>
          </p:cNvSpPr>
          <p:nvPr>
            <p:ph sz="half" idx="1"/>
          </p:nvPr>
        </p:nvSpPr>
        <p:spPr>
          <a:xfrm>
            <a:off x="5503333" y="169333"/>
            <a:ext cx="6383867" cy="6536267"/>
          </a:xfrm>
        </p:spPr>
        <p:txBody>
          <a:bodyPr vert="horz" lIns="91440" tIns="45720" rIns="91440" bIns="45720" rtlCol="0" anchor="ctr">
            <a:normAutofit/>
          </a:bodyPr>
          <a:lstStyle/>
          <a:p>
            <a:r>
              <a:rPr lang="es-MX" dirty="0"/>
              <a:t>En un momento oportuno, hacer el </a:t>
            </a:r>
            <a:r>
              <a:rPr lang="es-MX" dirty="0">
                <a:solidFill>
                  <a:srgbClr val="C00000"/>
                </a:solidFill>
              </a:rPr>
              <a:t>vaciado de la encuesta</a:t>
            </a:r>
            <a:r>
              <a:rPr lang="es-MX" dirty="0"/>
              <a:t>, tratando de recoger todas las respuestas, haciendo la </a:t>
            </a:r>
            <a:r>
              <a:rPr lang="es-MX" i="1" dirty="0"/>
              <a:t>suma de cada casillero </a:t>
            </a:r>
            <a:r>
              <a:rPr lang="es-MX" dirty="0"/>
              <a:t>de forma </a:t>
            </a:r>
            <a:r>
              <a:rPr lang="es-MX" strike="sngStrike" dirty="0"/>
              <a:t>horizontal</a:t>
            </a:r>
            <a:r>
              <a:rPr lang="es-MX" dirty="0"/>
              <a:t> (ejemplo 2).</a:t>
            </a:r>
            <a:br>
              <a:rPr lang="es-MX" dirty="0"/>
            </a:br>
            <a:r>
              <a:rPr lang="es-MX" dirty="0"/>
              <a:t>• En la Asamblea Parroquial presentar los </a:t>
            </a:r>
            <a:r>
              <a:rPr lang="es-MX" i="1" dirty="0"/>
              <a:t>resultados de la encuesta (tabla 2)</a:t>
            </a:r>
            <a:r>
              <a:rPr lang="es-MX" dirty="0"/>
              <a:t>. En ellos aparecerán las veces que hay </a:t>
            </a:r>
            <a:r>
              <a:rPr lang="es-MX" b="1" dirty="0">
                <a:solidFill>
                  <a:schemeClr val="accent1">
                    <a:lumMod val="50000"/>
                  </a:schemeClr>
                </a:solidFill>
              </a:rPr>
              <a:t>coincidencia</a:t>
            </a:r>
            <a:r>
              <a:rPr lang="es-MX" dirty="0"/>
              <a:t> y eso puede dar oportunidad a que haya comentarios. </a:t>
            </a:r>
          </a:p>
          <a:p>
            <a:r>
              <a:rPr lang="es-MX" dirty="0"/>
              <a:t>De esos resultados hay que ver cuáles </a:t>
            </a:r>
            <a:r>
              <a:rPr lang="es-MX" i="1" dirty="0"/>
              <a:t>han sido los logros </a:t>
            </a:r>
            <a:r>
              <a:rPr lang="es-MX" dirty="0"/>
              <a:t>y las </a:t>
            </a:r>
            <a:r>
              <a:rPr lang="es-MX" i="1" dirty="0"/>
              <a:t>deficiencias</a:t>
            </a:r>
            <a:r>
              <a:rPr lang="es-MX" dirty="0"/>
              <a:t> de nuestra participación en el Proceso Diocesano que notamos a partir de la lectura de los datos, así como sus causas. </a:t>
            </a:r>
            <a:endParaRPr lang="es-MX" sz="2400" dirty="0"/>
          </a:p>
        </p:txBody>
      </p:sp>
    </p:spTree>
    <p:extLst>
      <p:ext uri="{BB962C8B-B14F-4D97-AF65-F5344CB8AC3E}">
        <p14:creationId xmlns:p14="http://schemas.microsoft.com/office/powerpoint/2010/main" val="997215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E970F845-77FB-DA47-80C7-F820AB9523F5}"/>
              </a:ext>
            </a:extLst>
          </p:cNvPr>
          <p:cNvSpPr>
            <a:spLocks noGrp="1"/>
          </p:cNvSpPr>
          <p:nvPr>
            <p:ph type="title"/>
          </p:nvPr>
        </p:nvSpPr>
        <p:spPr>
          <a:xfrm>
            <a:off x="640081" y="631373"/>
            <a:ext cx="4018839" cy="5582784"/>
          </a:xfrm>
        </p:spPr>
        <p:txBody>
          <a:bodyPr anchor="t">
            <a:normAutofit/>
          </a:bodyPr>
          <a:lstStyle/>
          <a:p>
            <a:pPr algn="r"/>
            <a:r>
              <a:rPr lang="es-MX" sz="5400" b="1">
                <a:solidFill>
                  <a:schemeClr val="bg2"/>
                </a:solidFill>
              </a:rPr>
              <a:t>Objetivo Específico </a:t>
            </a:r>
            <a:endParaRPr lang="es-MX" sz="5400">
              <a:solidFill>
                <a:schemeClr val="bg2"/>
              </a:solidFill>
            </a:endParaRPr>
          </a:p>
        </p:txBody>
      </p:sp>
      <p:sp>
        <p:nvSpPr>
          <p:cNvPr id="10" name="Rectangle 9">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Marcador de contenido 2">
            <a:extLst>
              <a:ext uri="{FF2B5EF4-FFF2-40B4-BE49-F238E27FC236}">
                <a16:creationId xmlns:a16="http://schemas.microsoft.com/office/drawing/2014/main" id="{52DECE40-372F-5F4E-8EDA-AF7D10CE11CE}"/>
              </a:ext>
            </a:extLst>
          </p:cNvPr>
          <p:cNvSpPr>
            <a:spLocks noGrp="1"/>
          </p:cNvSpPr>
          <p:nvPr>
            <p:ph idx="1"/>
          </p:nvPr>
        </p:nvSpPr>
        <p:spPr>
          <a:xfrm>
            <a:off x="6176720" y="631373"/>
            <a:ext cx="4892308" cy="5606141"/>
          </a:xfrm>
        </p:spPr>
        <p:txBody>
          <a:bodyPr anchor="ctr">
            <a:normAutofit/>
          </a:bodyPr>
          <a:lstStyle/>
          <a:p>
            <a:pPr marL="0" indent="0">
              <a:buNone/>
            </a:pPr>
            <a:r>
              <a:rPr lang="es-MX" sz="4400" dirty="0"/>
              <a:t>Evaluar el trabajo pastoral de nuestras instancias y la incidencia de las Asambleas Diocesanas en ellas y su entorno social y eclesial. </a:t>
            </a:r>
          </a:p>
          <a:p>
            <a:pPr marL="0" indent="0">
              <a:buNone/>
            </a:pPr>
            <a:endParaRPr lang="es-MX" sz="1800" dirty="0"/>
          </a:p>
        </p:txBody>
      </p:sp>
      <p:pic>
        <p:nvPicPr>
          <p:cNvPr id="5" name="Imagen 4">
            <a:extLst>
              <a:ext uri="{FF2B5EF4-FFF2-40B4-BE49-F238E27FC236}">
                <a16:creationId xmlns:a16="http://schemas.microsoft.com/office/drawing/2014/main" id="{ACE04013-EEEA-364A-A7C3-A5AB6B14BC31}"/>
              </a:ext>
            </a:extLst>
          </p:cNvPr>
          <p:cNvPicPr>
            <a:picLocks noChangeAspect="1"/>
          </p:cNvPicPr>
          <p:nvPr/>
        </p:nvPicPr>
        <p:blipFill>
          <a:blip r:embed="rId2"/>
          <a:stretch>
            <a:fillRect/>
          </a:stretch>
        </p:blipFill>
        <p:spPr>
          <a:xfrm>
            <a:off x="45828" y="3936997"/>
            <a:ext cx="3898900" cy="2921000"/>
          </a:xfrm>
          <a:prstGeom prst="rect">
            <a:avLst/>
          </a:prstGeom>
          <a:effectLst>
            <a:softEdge rad="279400"/>
          </a:effectLst>
        </p:spPr>
      </p:pic>
    </p:spTree>
    <p:extLst>
      <p:ext uri="{BB962C8B-B14F-4D97-AF65-F5344CB8AC3E}">
        <p14:creationId xmlns:p14="http://schemas.microsoft.com/office/powerpoint/2010/main" val="1411247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E43BF97-FE72-AB44-8509-E2131DBC5C6A}"/>
              </a:ext>
            </a:extLst>
          </p:cNvPr>
          <p:cNvSpPr>
            <a:spLocks noGrp="1"/>
          </p:cNvSpPr>
          <p:nvPr>
            <p:ph type="title"/>
          </p:nvPr>
        </p:nvSpPr>
        <p:spPr>
          <a:xfrm>
            <a:off x="838200" y="668377"/>
            <a:ext cx="10515600" cy="1325563"/>
          </a:xfrm>
        </p:spPr>
        <p:txBody>
          <a:bodyPr>
            <a:normAutofit/>
          </a:bodyPr>
          <a:lstStyle/>
          <a:p>
            <a:pPr algn="ctr"/>
            <a:r>
              <a:rPr lang="es-MX" dirty="0"/>
              <a:t>Enseguida, frente a los resultados y su análisis, nos planteamos </a:t>
            </a:r>
            <a:r>
              <a:rPr lang="es-MX" b="1" dirty="0"/>
              <a:t>dos retos</a:t>
            </a:r>
            <a:r>
              <a:rPr lang="es-MX" dirty="0"/>
              <a:t>.</a:t>
            </a:r>
            <a:endParaRPr lang="es-ES_tradnl" dirty="0"/>
          </a:p>
        </p:txBody>
      </p:sp>
      <p:sp>
        <p:nvSpPr>
          <p:cNvPr id="3" name="Marcador de contenido 2">
            <a:extLst>
              <a:ext uri="{FF2B5EF4-FFF2-40B4-BE49-F238E27FC236}">
                <a16:creationId xmlns:a16="http://schemas.microsoft.com/office/drawing/2014/main" id="{BCA97B33-F950-EF49-A581-AD0F59844E56}"/>
              </a:ext>
            </a:extLst>
          </p:cNvPr>
          <p:cNvSpPr>
            <a:spLocks noGrp="1"/>
          </p:cNvSpPr>
          <p:nvPr>
            <p:ph sz="half" idx="1"/>
          </p:nvPr>
        </p:nvSpPr>
        <p:spPr>
          <a:xfrm>
            <a:off x="838200" y="2177456"/>
            <a:ext cx="10689236" cy="3795748"/>
          </a:xfrm>
        </p:spPr>
        <p:txBody>
          <a:bodyPr>
            <a:normAutofit/>
          </a:bodyPr>
          <a:lstStyle/>
          <a:p>
            <a:pPr algn="ctr"/>
            <a:r>
              <a:rPr lang="es-MX" b="1" dirty="0"/>
              <a:t>EL VACIADO DE LA ENCUESTA (tabla 2), que es la suma de las coincidencias de forma horizontal</a:t>
            </a:r>
            <a:r>
              <a:rPr lang="es-MX" dirty="0"/>
              <a:t>, ASÍ COMO LOS </a:t>
            </a:r>
            <a:r>
              <a:rPr lang="es-MX" b="1" dirty="0"/>
              <a:t>DOS RETOS </a:t>
            </a:r>
            <a:r>
              <a:rPr lang="es-MX" dirty="0"/>
              <a:t>QUE SURGEN DEL ANÁLISIS DE LOS TOTALES DE LA ENCUESTA DE CADA COMUNIDAD, SE ENVIARÁN OPORTUNAMENTE AL DECANO PARA LA ASAMBLEA DECANAL. </a:t>
            </a:r>
            <a:r>
              <a:rPr lang="es-MX" b="1" dirty="0"/>
              <a:t>NO se enviarán ni los logros ni las deficiencias ni las causas.</a:t>
            </a:r>
            <a:endParaRPr lang="es-MX" dirty="0"/>
          </a:p>
        </p:txBody>
      </p:sp>
      <p:sp>
        <p:nvSpPr>
          <p:cNvPr id="4" name="Marcador de contenido 3">
            <a:extLst>
              <a:ext uri="{FF2B5EF4-FFF2-40B4-BE49-F238E27FC236}">
                <a16:creationId xmlns:a16="http://schemas.microsoft.com/office/drawing/2014/main" id="{1DCF1A48-BB15-E34E-A106-5390862E0970}"/>
              </a:ext>
            </a:extLst>
          </p:cNvPr>
          <p:cNvSpPr>
            <a:spLocks noGrp="1"/>
          </p:cNvSpPr>
          <p:nvPr>
            <p:ph sz="half" idx="2"/>
          </p:nvPr>
        </p:nvSpPr>
        <p:spPr>
          <a:xfrm>
            <a:off x="1940039" y="5043018"/>
            <a:ext cx="9413761" cy="1113702"/>
          </a:xfrm>
        </p:spPr>
        <p:txBody>
          <a:bodyPr>
            <a:normAutofit/>
          </a:bodyPr>
          <a:lstStyle/>
          <a:p>
            <a:pPr marL="0" indent="0" algn="ctr">
              <a:buNone/>
            </a:pPr>
            <a:r>
              <a:rPr lang="es-MX" dirty="0"/>
              <a:t>Para evitar susceptibilidades de fiscalización conviene NO poner el nombre de la comunidad. </a:t>
            </a:r>
          </a:p>
        </p:txBody>
      </p:sp>
    </p:spTree>
    <p:extLst>
      <p:ext uri="{BB962C8B-B14F-4D97-AF65-F5344CB8AC3E}">
        <p14:creationId xmlns:p14="http://schemas.microsoft.com/office/powerpoint/2010/main" val="2006558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2E0118A4-EF7A-7A4C-B083-475429276A8C}"/>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kern="1200" dirty="0">
                <a:solidFill>
                  <a:srgbClr val="FFFFFF"/>
                </a:solidFill>
                <a:latin typeface="+mj-lt"/>
                <a:ea typeface="+mj-ea"/>
                <a:cs typeface="+mj-cs"/>
              </a:rPr>
              <a:t>ETAPA </a:t>
            </a:r>
            <a:r>
              <a:rPr lang="en-US" kern="1200" dirty="0">
                <a:solidFill>
                  <a:srgbClr val="FFFFFF"/>
                </a:solidFill>
                <a:highlight>
                  <a:srgbClr val="000000"/>
                </a:highlight>
                <a:latin typeface="+mj-lt"/>
                <a:ea typeface="+mj-ea"/>
                <a:cs typeface="+mj-cs"/>
              </a:rPr>
              <a:t>DECANAL</a:t>
            </a:r>
            <a:r>
              <a:rPr lang="en-US" kern="1200" dirty="0">
                <a:solidFill>
                  <a:srgbClr val="FFFFFF"/>
                </a:solidFill>
                <a:latin typeface="+mj-lt"/>
                <a:ea typeface="+mj-ea"/>
                <a:cs typeface="+mj-cs"/>
              </a:rPr>
              <a:t> Y/O DIMENSIÓN </a:t>
            </a:r>
          </a:p>
        </p:txBody>
      </p:sp>
      <p:sp>
        <p:nvSpPr>
          <p:cNvPr id="3" name="Marcador de contenido 2">
            <a:extLst>
              <a:ext uri="{FF2B5EF4-FFF2-40B4-BE49-F238E27FC236}">
                <a16:creationId xmlns:a16="http://schemas.microsoft.com/office/drawing/2014/main" id="{8FC0E980-61F0-C746-AB31-36E4B6BB6CDA}"/>
              </a:ext>
            </a:extLst>
          </p:cNvPr>
          <p:cNvSpPr>
            <a:spLocks noGrp="1"/>
          </p:cNvSpPr>
          <p:nvPr>
            <p:ph sz="half" idx="1"/>
          </p:nvPr>
        </p:nvSpPr>
        <p:spPr>
          <a:xfrm>
            <a:off x="5745799" y="304800"/>
            <a:ext cx="6124468" cy="6110990"/>
          </a:xfrm>
        </p:spPr>
        <p:txBody>
          <a:bodyPr vert="horz" lIns="91440" tIns="45720" rIns="91440" bIns="45720" rtlCol="0" anchor="ctr">
            <a:normAutofit lnSpcReduction="10000"/>
          </a:bodyPr>
          <a:lstStyle/>
          <a:p>
            <a:r>
              <a:rPr lang="es-MX" dirty="0"/>
              <a:t>El Decano y su equipo nato o eclesial, recibirá oportunamente el vaciado de las encuestas (tabla 2) y los dos retos de cada comunidad y, a su vez, hará el vaciado decanal haciendo la suma total de las coincidencias de forma horizontal, conservando íntegra la suma sin agregar o quitar. También hará el vaciado de los retos (tabla 3). </a:t>
            </a:r>
            <a:endParaRPr lang="es-MX" sz="2400" dirty="0"/>
          </a:p>
          <a:p>
            <a:r>
              <a:rPr lang="es-MX" dirty="0"/>
              <a:t>En el momento oportuno de la Asamblea Decanal, se presentarán los resultados del vaciado y conviene que se abra un espacio de diálogo para analizar los logros, las deficiencias y sus causas que nos sugieran los resultados de la encuesta. Se propone que el decanato asuma </a:t>
            </a:r>
            <a:r>
              <a:rPr lang="es-MX" b="1" dirty="0"/>
              <a:t>dos retos</a:t>
            </a:r>
            <a:r>
              <a:rPr lang="es-MX" dirty="0"/>
              <a:t>. </a:t>
            </a:r>
            <a:endParaRPr lang="es-MX" sz="2400" dirty="0"/>
          </a:p>
        </p:txBody>
      </p:sp>
    </p:spTree>
    <p:extLst>
      <p:ext uri="{BB962C8B-B14F-4D97-AF65-F5344CB8AC3E}">
        <p14:creationId xmlns:p14="http://schemas.microsoft.com/office/powerpoint/2010/main" val="157611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2E0118A4-EF7A-7A4C-B083-475429276A8C}"/>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kern="1200" dirty="0">
                <a:solidFill>
                  <a:srgbClr val="FFFFFF"/>
                </a:solidFill>
                <a:latin typeface="+mj-lt"/>
                <a:ea typeface="+mj-ea"/>
                <a:cs typeface="+mj-cs"/>
              </a:rPr>
              <a:t>ETAPA </a:t>
            </a:r>
            <a:r>
              <a:rPr lang="en-US" kern="1200" dirty="0">
                <a:solidFill>
                  <a:srgbClr val="FFFFFF"/>
                </a:solidFill>
                <a:highlight>
                  <a:srgbClr val="000000"/>
                </a:highlight>
                <a:latin typeface="+mj-lt"/>
                <a:ea typeface="+mj-ea"/>
                <a:cs typeface="+mj-cs"/>
              </a:rPr>
              <a:t>DECANAL</a:t>
            </a:r>
            <a:r>
              <a:rPr lang="en-US" kern="1200" dirty="0">
                <a:solidFill>
                  <a:srgbClr val="FFFFFF"/>
                </a:solidFill>
                <a:latin typeface="+mj-lt"/>
                <a:ea typeface="+mj-ea"/>
                <a:cs typeface="+mj-cs"/>
              </a:rPr>
              <a:t> Y/O DIMENSIÓN </a:t>
            </a:r>
          </a:p>
        </p:txBody>
      </p:sp>
      <p:sp>
        <p:nvSpPr>
          <p:cNvPr id="3" name="Marcador de contenido 2">
            <a:extLst>
              <a:ext uri="{FF2B5EF4-FFF2-40B4-BE49-F238E27FC236}">
                <a16:creationId xmlns:a16="http://schemas.microsoft.com/office/drawing/2014/main" id="{8FC0E980-61F0-C746-AB31-36E4B6BB6CDA}"/>
              </a:ext>
            </a:extLst>
          </p:cNvPr>
          <p:cNvSpPr>
            <a:spLocks noGrp="1"/>
          </p:cNvSpPr>
          <p:nvPr>
            <p:ph sz="half" idx="1"/>
          </p:nvPr>
        </p:nvSpPr>
        <p:spPr>
          <a:xfrm>
            <a:off x="5745799" y="636974"/>
            <a:ext cx="5826607" cy="5778816"/>
          </a:xfrm>
        </p:spPr>
        <p:txBody>
          <a:bodyPr vert="horz" lIns="91440" tIns="45720" rIns="91440" bIns="45720" rtlCol="0" anchor="ctr">
            <a:normAutofit/>
          </a:bodyPr>
          <a:lstStyle/>
          <a:p>
            <a:r>
              <a:rPr lang="es-MX" dirty="0"/>
              <a:t>EL VACIADO DE LA ENCUESTA, QUE ES LA SUMA DE LAS COINCIDENCIAS DE FORMA HORIZONTAL, ASÍ COMO LOS DOS RETOS QUE SURGEN DEL ANÁLISIS DE LOS TOTALES DE LA ENCUESTA ASUMIDOS POR EL DECANATO, SE ENVIARÁN OPORTUNAMENTE AL VICARIO EPISCOPAL PARA LA ASAMBLEA VICARIAL. NO se enviarán ni los logros ni las deficiencias ni las causas. </a:t>
            </a:r>
          </a:p>
        </p:txBody>
      </p:sp>
    </p:spTree>
    <p:extLst>
      <p:ext uri="{BB962C8B-B14F-4D97-AF65-F5344CB8AC3E}">
        <p14:creationId xmlns:p14="http://schemas.microsoft.com/office/powerpoint/2010/main" val="3614618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E0118A4-EF7A-7A4C-B083-475429276A8C}"/>
              </a:ext>
            </a:extLst>
          </p:cNvPr>
          <p:cNvSpPr>
            <a:spLocks noGrp="1"/>
          </p:cNvSpPr>
          <p:nvPr>
            <p:ph type="title"/>
          </p:nvPr>
        </p:nvSpPr>
        <p:spPr>
          <a:xfrm>
            <a:off x="838200" y="963877"/>
            <a:ext cx="3494362" cy="4930246"/>
          </a:xfrm>
        </p:spPr>
        <p:txBody>
          <a:bodyPr vert="horz" lIns="91440" tIns="45720" rIns="91440" bIns="45720" rtlCol="0" anchor="ctr">
            <a:normAutofit/>
          </a:bodyPr>
          <a:lstStyle/>
          <a:p>
            <a:pPr algn="r"/>
            <a:r>
              <a:rPr lang="en-US" kern="1200" dirty="0">
                <a:solidFill>
                  <a:schemeClr val="accent1"/>
                </a:solidFill>
                <a:latin typeface="+mj-lt"/>
                <a:ea typeface="+mj-ea"/>
                <a:cs typeface="+mj-cs"/>
              </a:rPr>
              <a:t>ETAPA DECANAL Y/O DIMENSIÓN </a:t>
            </a:r>
          </a:p>
        </p:txBody>
      </p:sp>
      <p:cxnSp>
        <p:nvCxnSpPr>
          <p:cNvPr id="19" name="Straight Connector 18">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8FC0E980-61F0-C746-AB31-36E4B6BB6CDA}"/>
              </a:ext>
            </a:extLst>
          </p:cNvPr>
          <p:cNvSpPr>
            <a:spLocks noGrp="1"/>
          </p:cNvSpPr>
          <p:nvPr>
            <p:ph sz="half" idx="1"/>
          </p:nvPr>
        </p:nvSpPr>
        <p:spPr>
          <a:xfrm>
            <a:off x="4976031" y="963877"/>
            <a:ext cx="6377769" cy="4930246"/>
          </a:xfrm>
        </p:spPr>
        <p:txBody>
          <a:bodyPr vert="horz" lIns="91440" tIns="45720" rIns="91440" bIns="45720" rtlCol="0" anchor="ctr">
            <a:normAutofit/>
          </a:bodyPr>
          <a:lstStyle/>
          <a:p>
            <a:r>
              <a:rPr lang="es-ES_tradnl" b="1" dirty="0"/>
              <a:t>Los delegados de cada decanato para participar en la Asamblea Diocesana deberán comprender y anotar los logros, las deficiencias y las causas para que participen activamente en la Asamblea Diocesana, compartiendo lo que se ha discernido en su Decanato. </a:t>
            </a:r>
            <a:endParaRPr lang="es-ES_tradnl" dirty="0"/>
          </a:p>
          <a:p>
            <a:r>
              <a:rPr lang="es-ES_tradnl" sz="2400" dirty="0"/>
              <a:t>No es necesario poner el nombre del decanato. </a:t>
            </a:r>
          </a:p>
        </p:txBody>
      </p:sp>
    </p:spTree>
    <p:extLst>
      <p:ext uri="{BB962C8B-B14F-4D97-AF65-F5344CB8AC3E}">
        <p14:creationId xmlns:p14="http://schemas.microsoft.com/office/powerpoint/2010/main" val="1266895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619A0D61-1B60-AF45-A65B-45AC3446DBF8}"/>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sz="3400" kern="1200" dirty="0">
                <a:solidFill>
                  <a:srgbClr val="FFFFFF"/>
                </a:solidFill>
                <a:latin typeface="+mj-lt"/>
                <a:ea typeface="+mj-ea"/>
                <a:cs typeface="+mj-cs"/>
              </a:rPr>
              <a:t>ETAPA VICARIAL (O DE COMISIONES, VIDA CONSAGRADA Y SEMINARIO)</a:t>
            </a:r>
          </a:p>
        </p:txBody>
      </p:sp>
      <p:sp>
        <p:nvSpPr>
          <p:cNvPr id="3" name="Marcador de contenido 2">
            <a:extLst>
              <a:ext uri="{FF2B5EF4-FFF2-40B4-BE49-F238E27FC236}">
                <a16:creationId xmlns:a16="http://schemas.microsoft.com/office/drawing/2014/main" id="{131A6986-2389-9D4B-A275-8135684FACAC}"/>
              </a:ext>
            </a:extLst>
          </p:cNvPr>
          <p:cNvSpPr>
            <a:spLocks noGrp="1"/>
          </p:cNvSpPr>
          <p:nvPr>
            <p:ph sz="half" idx="1"/>
          </p:nvPr>
        </p:nvSpPr>
        <p:spPr>
          <a:xfrm>
            <a:off x="5580908" y="547032"/>
            <a:ext cx="6223165" cy="6123931"/>
          </a:xfrm>
        </p:spPr>
        <p:txBody>
          <a:bodyPr vert="horz" lIns="91440" tIns="45720" rIns="91440" bIns="45720" rtlCol="0" anchor="ctr">
            <a:normAutofit/>
          </a:bodyPr>
          <a:lstStyle/>
          <a:p>
            <a:r>
              <a:rPr lang="es-ES_tradnl" sz="2400" dirty="0">
                <a:solidFill>
                  <a:srgbClr val="000000"/>
                </a:solidFill>
              </a:rPr>
              <a:t>El Vicario Episcopal y su equipo nato o eclesial (o bien, el encargado de cada </a:t>
            </a:r>
            <a:r>
              <a:rPr lang="es-ES_tradnl" sz="2400" dirty="0" err="1">
                <a:solidFill>
                  <a:srgbClr val="000000"/>
                </a:solidFill>
              </a:rPr>
              <a:t>comisión</a:t>
            </a:r>
            <a:r>
              <a:rPr lang="es-ES_tradnl" sz="2400" dirty="0">
                <a:solidFill>
                  <a:srgbClr val="000000"/>
                </a:solidFill>
              </a:rPr>
              <a:t>, la </a:t>
            </a:r>
            <a:r>
              <a:rPr lang="es-ES_tradnl" sz="2400" dirty="0" err="1">
                <a:solidFill>
                  <a:srgbClr val="000000"/>
                </a:solidFill>
              </a:rPr>
              <a:t>vicaría</a:t>
            </a:r>
            <a:r>
              <a:rPr lang="es-ES_tradnl" sz="2400" dirty="0">
                <a:solidFill>
                  <a:srgbClr val="000000"/>
                </a:solidFill>
              </a:rPr>
              <a:t> de la vida consagrada y el seminario), recibirá́ oportunamente el vaciado de las encuestas y los dos retos de cada decanato (tabla 3) y, a su vez, </a:t>
            </a:r>
            <a:r>
              <a:rPr lang="es-ES_tradnl" sz="2400" dirty="0" err="1">
                <a:solidFill>
                  <a:srgbClr val="000000"/>
                </a:solidFill>
              </a:rPr>
              <a:t>hara</a:t>
            </a:r>
            <a:r>
              <a:rPr lang="es-ES_tradnl" sz="2400" dirty="0">
                <a:solidFill>
                  <a:srgbClr val="000000"/>
                </a:solidFill>
              </a:rPr>
              <a:t>́ el vaciado vicarial de la encuesta, conservando la suma total de las respuesta sin agregar o quitar nada. </a:t>
            </a:r>
            <a:r>
              <a:rPr lang="es-ES_tradnl" sz="2400" dirty="0" err="1">
                <a:solidFill>
                  <a:srgbClr val="000000"/>
                </a:solidFill>
              </a:rPr>
              <a:t>También</a:t>
            </a:r>
            <a:r>
              <a:rPr lang="es-ES_tradnl" sz="2400" dirty="0">
                <a:solidFill>
                  <a:srgbClr val="000000"/>
                </a:solidFill>
              </a:rPr>
              <a:t> </a:t>
            </a:r>
            <a:r>
              <a:rPr lang="es-ES_tradnl" sz="2400" dirty="0" err="1">
                <a:solidFill>
                  <a:srgbClr val="000000"/>
                </a:solidFill>
              </a:rPr>
              <a:t>hara</a:t>
            </a:r>
            <a:r>
              <a:rPr lang="es-ES_tradnl" sz="2400" dirty="0">
                <a:solidFill>
                  <a:srgbClr val="000000"/>
                </a:solidFill>
              </a:rPr>
              <a:t>́ el vaciado de los retos. </a:t>
            </a:r>
          </a:p>
          <a:p>
            <a:r>
              <a:rPr lang="es-ES_tradnl" sz="2400" dirty="0">
                <a:solidFill>
                  <a:srgbClr val="000000"/>
                </a:solidFill>
              </a:rPr>
              <a:t>En el momento oportuno de la Asamblea Vicarial, se </a:t>
            </a:r>
            <a:r>
              <a:rPr lang="es-ES_tradnl" sz="2400" dirty="0" err="1">
                <a:solidFill>
                  <a:srgbClr val="000000"/>
                </a:solidFill>
              </a:rPr>
              <a:t>presentarán</a:t>
            </a:r>
            <a:r>
              <a:rPr lang="es-ES_tradnl" sz="2400" dirty="0">
                <a:solidFill>
                  <a:srgbClr val="000000"/>
                </a:solidFill>
              </a:rPr>
              <a:t> los resultados del vaciado y conviene que se abra un espacio de </a:t>
            </a:r>
            <a:r>
              <a:rPr lang="es-ES_tradnl" sz="2400" dirty="0" err="1">
                <a:solidFill>
                  <a:srgbClr val="000000"/>
                </a:solidFill>
              </a:rPr>
              <a:t>diálogo</a:t>
            </a:r>
            <a:r>
              <a:rPr lang="es-ES_tradnl" sz="2400" dirty="0">
                <a:solidFill>
                  <a:srgbClr val="000000"/>
                </a:solidFill>
              </a:rPr>
              <a:t> para analizar los logros, las deficiencias y sus causas. </a:t>
            </a:r>
          </a:p>
          <a:p>
            <a:r>
              <a:rPr lang="es-ES_tradnl" sz="2400" dirty="0">
                <a:solidFill>
                  <a:srgbClr val="000000"/>
                </a:solidFill>
              </a:rPr>
              <a:t>Se sugiere que la </a:t>
            </a:r>
            <a:r>
              <a:rPr lang="es-ES_tradnl" sz="2400" dirty="0" err="1">
                <a:solidFill>
                  <a:srgbClr val="000000"/>
                </a:solidFill>
              </a:rPr>
              <a:t>vicaría</a:t>
            </a:r>
            <a:r>
              <a:rPr lang="es-ES_tradnl" sz="2400" dirty="0">
                <a:solidFill>
                  <a:srgbClr val="000000"/>
                </a:solidFill>
              </a:rPr>
              <a:t>, la </a:t>
            </a:r>
            <a:r>
              <a:rPr lang="es-ES_tradnl" sz="2400" dirty="0" err="1">
                <a:solidFill>
                  <a:srgbClr val="000000"/>
                </a:solidFill>
              </a:rPr>
              <a:t>comisión</a:t>
            </a:r>
            <a:r>
              <a:rPr lang="es-ES_tradnl" sz="2400" dirty="0">
                <a:solidFill>
                  <a:srgbClr val="000000"/>
                </a:solidFill>
              </a:rPr>
              <a:t>, la </a:t>
            </a:r>
            <a:r>
              <a:rPr lang="es-ES_tradnl" sz="2400" dirty="0" err="1">
                <a:solidFill>
                  <a:srgbClr val="000000"/>
                </a:solidFill>
              </a:rPr>
              <a:t>vicaría</a:t>
            </a:r>
            <a:r>
              <a:rPr lang="es-ES_tradnl" sz="2400" dirty="0">
                <a:solidFill>
                  <a:srgbClr val="000000"/>
                </a:solidFill>
              </a:rPr>
              <a:t> de vida religiosa y el seminario asuman </a:t>
            </a:r>
            <a:r>
              <a:rPr lang="es-ES_tradnl" sz="2400" b="1" dirty="0">
                <a:solidFill>
                  <a:srgbClr val="000000"/>
                </a:solidFill>
              </a:rPr>
              <a:t>dos retos </a:t>
            </a:r>
            <a:r>
              <a:rPr lang="es-ES_tradnl" sz="2400" dirty="0">
                <a:solidFill>
                  <a:srgbClr val="000000"/>
                </a:solidFill>
              </a:rPr>
              <a:t>cada una de estas instancias. </a:t>
            </a:r>
          </a:p>
          <a:p>
            <a:endParaRPr lang="en-US" sz="2000" dirty="0">
              <a:solidFill>
                <a:srgbClr val="000000"/>
              </a:solidFill>
            </a:endParaRPr>
          </a:p>
        </p:txBody>
      </p:sp>
    </p:spTree>
    <p:extLst>
      <p:ext uri="{BB962C8B-B14F-4D97-AF65-F5344CB8AC3E}">
        <p14:creationId xmlns:p14="http://schemas.microsoft.com/office/powerpoint/2010/main" val="25908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619A0D61-1B60-AF45-A65B-45AC3446DBF8}"/>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sz="3400" kern="1200" dirty="0">
                <a:solidFill>
                  <a:srgbClr val="FFFFFF"/>
                </a:solidFill>
                <a:latin typeface="+mj-lt"/>
                <a:ea typeface="+mj-ea"/>
                <a:cs typeface="+mj-cs"/>
              </a:rPr>
              <a:t>ETAPA VICARIAL (O DE COMISIONES, VIDA CONSAGRADA Y SEMINARIO)</a:t>
            </a:r>
          </a:p>
        </p:txBody>
      </p:sp>
      <p:sp>
        <p:nvSpPr>
          <p:cNvPr id="3" name="Marcador de contenido 2">
            <a:extLst>
              <a:ext uri="{FF2B5EF4-FFF2-40B4-BE49-F238E27FC236}">
                <a16:creationId xmlns:a16="http://schemas.microsoft.com/office/drawing/2014/main" id="{131A6986-2389-9D4B-A275-8135684FACAC}"/>
              </a:ext>
            </a:extLst>
          </p:cNvPr>
          <p:cNvSpPr>
            <a:spLocks noGrp="1"/>
          </p:cNvSpPr>
          <p:nvPr>
            <p:ph sz="half" idx="1"/>
          </p:nvPr>
        </p:nvSpPr>
        <p:spPr>
          <a:xfrm>
            <a:off x="5580908" y="547033"/>
            <a:ext cx="5961517" cy="5793806"/>
          </a:xfrm>
        </p:spPr>
        <p:txBody>
          <a:bodyPr vert="horz" lIns="91440" tIns="45720" rIns="91440" bIns="45720" rtlCol="0" anchor="ctr">
            <a:normAutofit/>
          </a:bodyPr>
          <a:lstStyle/>
          <a:p>
            <a:r>
              <a:rPr lang="es-MX" dirty="0"/>
              <a:t>EL </a:t>
            </a:r>
            <a:r>
              <a:rPr lang="es-MX" b="1" dirty="0"/>
              <a:t>VACIADO DE LA ENCUESTA</a:t>
            </a:r>
            <a:r>
              <a:rPr lang="es-MX" dirty="0"/>
              <a:t>, QUE ES LA SUMA DE LAS COINCIDENCIAS DE FORMA HORIZONTAL, ASÍ COMO LOS </a:t>
            </a:r>
            <a:r>
              <a:rPr lang="es-MX" b="1" dirty="0"/>
              <a:t>DOS RETOS </a:t>
            </a:r>
            <a:r>
              <a:rPr lang="es-MX" dirty="0"/>
              <a:t>QUE SURGEN DEL ANÁLISIS DE LOS TOTALES DE LA ENCUESTA (tabla 4) ASUMIDOS POR LA VICARÍA (comisión, vicaría de vida consagrada, seminario), SE ENVIARÁN OPORTUNAMENTE A LA VICARÍA DIOCESANA DE PASTORAL PARA LA ASAMBLEA DIOCESANA. </a:t>
            </a:r>
          </a:p>
          <a:p>
            <a:r>
              <a:rPr lang="es-MX" b="1" dirty="0"/>
              <a:t>NO se enviarán ni los logros ni las deficiencias ni las causas. </a:t>
            </a:r>
            <a:endParaRPr lang="es-MX" sz="2400" dirty="0"/>
          </a:p>
        </p:txBody>
      </p:sp>
    </p:spTree>
    <p:extLst>
      <p:ext uri="{BB962C8B-B14F-4D97-AF65-F5344CB8AC3E}">
        <p14:creationId xmlns:p14="http://schemas.microsoft.com/office/powerpoint/2010/main" val="4293160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1739CA5-F0F5-48E1-8E8C-F24B7182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3">
            <a:extLst>
              <a:ext uri="{FF2B5EF4-FFF2-40B4-BE49-F238E27FC236}">
                <a16:creationId xmlns:a16="http://schemas.microsoft.com/office/drawing/2014/main" id="{3EAD2937-F230-41D4-B9C5-975B129BF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CD444A3-C338-4886-B7F1-4BA2AF46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8123577D-3C52-E34C-A623-A037BE3E0240}"/>
              </a:ext>
            </a:extLst>
          </p:cNvPr>
          <p:cNvSpPr>
            <a:spLocks noGrp="1"/>
          </p:cNvSpPr>
          <p:nvPr>
            <p:ph sz="half" idx="1"/>
          </p:nvPr>
        </p:nvSpPr>
        <p:spPr>
          <a:xfrm>
            <a:off x="1257912" y="2167968"/>
            <a:ext cx="4483324" cy="2699968"/>
          </a:xfrm>
        </p:spPr>
        <p:txBody>
          <a:bodyPr>
            <a:normAutofit lnSpcReduction="10000"/>
          </a:bodyPr>
          <a:lstStyle/>
          <a:p>
            <a:pPr algn="ctr"/>
            <a:r>
              <a:rPr lang="es-MX" b="1" dirty="0"/>
              <a:t>IMPORTANTE: </a:t>
            </a:r>
            <a:r>
              <a:rPr lang="es-MX" dirty="0"/>
              <a:t>Las tablas 3 y 4 se harán llegar oportunamente a los decanos y vicarios episcopales en la reunión del 2 y 3 de octubre de 2018. </a:t>
            </a:r>
          </a:p>
        </p:txBody>
      </p:sp>
      <p:sp>
        <p:nvSpPr>
          <p:cNvPr id="4" name="Marcador de contenido 3">
            <a:extLst>
              <a:ext uri="{FF2B5EF4-FFF2-40B4-BE49-F238E27FC236}">
                <a16:creationId xmlns:a16="http://schemas.microsoft.com/office/drawing/2014/main" id="{8B0CCB57-B583-AC44-9DC1-511C1D864D34}"/>
              </a:ext>
            </a:extLst>
          </p:cNvPr>
          <p:cNvSpPr>
            <a:spLocks noGrp="1"/>
          </p:cNvSpPr>
          <p:nvPr>
            <p:ph sz="half" idx="2"/>
          </p:nvPr>
        </p:nvSpPr>
        <p:spPr>
          <a:xfrm>
            <a:off x="6366076" y="1493134"/>
            <a:ext cx="4444445" cy="3908261"/>
          </a:xfrm>
        </p:spPr>
        <p:txBody>
          <a:bodyPr>
            <a:normAutofit lnSpcReduction="10000"/>
          </a:bodyPr>
          <a:lstStyle/>
          <a:p>
            <a:r>
              <a:rPr lang="es-MX" dirty="0"/>
              <a:t>A LA VICARÍA DIOCESANA DE PASTORAL SE ENVIARÁ </a:t>
            </a:r>
            <a:r>
              <a:rPr lang="es-MX" sz="4000" b="1" dirty="0"/>
              <a:t>SÓLO LA SUMA TOTAL DE LA ENCUESTA Y LOS DOS RETOS</a:t>
            </a:r>
            <a:r>
              <a:rPr lang="es-MX" dirty="0"/>
              <a:t> DE CADA VICARÍA EPISCOPAL, COMISIÓN, VIDA CONSAGRADA Y SEMINARIO. </a:t>
            </a:r>
          </a:p>
        </p:txBody>
      </p:sp>
    </p:spTree>
    <p:extLst>
      <p:ext uri="{BB962C8B-B14F-4D97-AF65-F5344CB8AC3E}">
        <p14:creationId xmlns:p14="http://schemas.microsoft.com/office/powerpoint/2010/main" val="1309795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0B3178-6E49-0F43-B904-2B0632CA4143}"/>
              </a:ext>
            </a:extLst>
          </p:cNvPr>
          <p:cNvSpPr>
            <a:spLocks noGrp="1"/>
          </p:cNvSpPr>
          <p:nvPr>
            <p:ph type="title"/>
          </p:nvPr>
        </p:nvSpPr>
        <p:spPr>
          <a:xfrm>
            <a:off x="422564" y="0"/>
            <a:ext cx="10515600" cy="1325563"/>
          </a:xfrm>
        </p:spPr>
        <p:txBody>
          <a:bodyPr/>
          <a:lstStyle/>
          <a:p>
            <a:r>
              <a:rPr lang="es-ES_tradnl" dirty="0"/>
              <a:t>Indicaciones para la encuesta </a:t>
            </a:r>
            <a:br>
              <a:rPr lang="es-ES_tradnl" dirty="0"/>
            </a:br>
            <a:r>
              <a:rPr lang="es-ES_tradnl" dirty="0"/>
              <a:t>(Forma Personal)</a:t>
            </a:r>
          </a:p>
        </p:txBody>
      </p:sp>
      <p:sp>
        <p:nvSpPr>
          <p:cNvPr id="3" name="Marcador de contenido 2">
            <a:extLst>
              <a:ext uri="{FF2B5EF4-FFF2-40B4-BE49-F238E27FC236}">
                <a16:creationId xmlns:a16="http://schemas.microsoft.com/office/drawing/2014/main" id="{1248DF15-A2CC-594E-82FD-5231B8084DB2}"/>
              </a:ext>
            </a:extLst>
          </p:cNvPr>
          <p:cNvSpPr>
            <a:spLocks noGrp="1"/>
          </p:cNvSpPr>
          <p:nvPr>
            <p:ph sz="half" idx="1"/>
          </p:nvPr>
        </p:nvSpPr>
        <p:spPr>
          <a:xfrm>
            <a:off x="651934" y="2019830"/>
            <a:ext cx="4447309" cy="3161770"/>
          </a:xfrm>
        </p:spPr>
        <p:txBody>
          <a:bodyPr>
            <a:normAutofit/>
          </a:bodyPr>
          <a:lstStyle/>
          <a:p>
            <a:pPr marL="0" indent="0">
              <a:buNone/>
            </a:pPr>
            <a:br>
              <a:rPr lang="es-ES_tradnl" dirty="0"/>
            </a:br>
            <a:r>
              <a:rPr lang="es-ES_tradnl" dirty="0"/>
              <a:t>Cuando se contesta de modo personal colocar en el recuadro derecho una </a:t>
            </a:r>
            <a:r>
              <a:rPr lang="es-ES_tradnl" b="1" dirty="0"/>
              <a:t>x.</a:t>
            </a:r>
            <a:br>
              <a:rPr lang="es-ES_tradnl" b="1" dirty="0"/>
            </a:br>
            <a:r>
              <a:rPr lang="es-ES_tradnl" dirty="0"/>
              <a:t>Se tacha con una </a:t>
            </a:r>
            <a:r>
              <a:rPr lang="es-ES_tradnl" b="1" dirty="0"/>
              <a:t>x </a:t>
            </a:r>
            <a:r>
              <a:rPr lang="es-ES_tradnl" dirty="0"/>
              <a:t>solo un indicador por pregunta.</a:t>
            </a:r>
          </a:p>
          <a:p>
            <a:pPr marL="0" indent="0">
              <a:buNone/>
            </a:pPr>
            <a:r>
              <a:rPr lang="es-ES_tradnl" dirty="0"/>
              <a:t>Ejemplo:</a:t>
            </a:r>
          </a:p>
        </p:txBody>
      </p:sp>
      <p:pic>
        <p:nvPicPr>
          <p:cNvPr id="5" name="Marcador de contenido 7">
            <a:extLst>
              <a:ext uri="{FF2B5EF4-FFF2-40B4-BE49-F238E27FC236}">
                <a16:creationId xmlns:a16="http://schemas.microsoft.com/office/drawing/2014/main" id="{FE303712-9209-024A-9DE1-ECE738FD4C25}"/>
              </a:ext>
            </a:extLst>
          </p:cNvPr>
          <p:cNvPicPr>
            <a:picLocks noGrp="1" noChangeAspect="1"/>
          </p:cNvPicPr>
          <p:nvPr>
            <p:ph sz="half" idx="2"/>
          </p:nvPr>
        </p:nvPicPr>
        <p:blipFill>
          <a:blip r:embed="rId2"/>
          <a:stretch>
            <a:fillRect/>
          </a:stretch>
        </p:blipFill>
        <p:spPr>
          <a:xfrm>
            <a:off x="5680364" y="1027906"/>
            <a:ext cx="5957455" cy="5830094"/>
          </a:xfrm>
        </p:spPr>
      </p:pic>
    </p:spTree>
    <p:extLst>
      <p:ext uri="{BB962C8B-B14F-4D97-AF65-F5344CB8AC3E}">
        <p14:creationId xmlns:p14="http://schemas.microsoft.com/office/powerpoint/2010/main" val="117121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57B9E5-168E-CE45-960F-EB6FA8CEBD5C}"/>
              </a:ext>
            </a:extLst>
          </p:cNvPr>
          <p:cNvSpPr>
            <a:spLocks noGrp="1"/>
          </p:cNvSpPr>
          <p:nvPr>
            <p:ph type="title"/>
          </p:nvPr>
        </p:nvSpPr>
        <p:spPr/>
        <p:txBody>
          <a:bodyPr/>
          <a:lstStyle/>
          <a:p>
            <a:r>
              <a:rPr lang="es-ES_tradnl" dirty="0"/>
              <a:t>Indicaciones para la encuesta </a:t>
            </a:r>
            <a:br>
              <a:rPr lang="es-ES_tradnl" dirty="0"/>
            </a:br>
            <a:r>
              <a:rPr lang="es-ES_tradnl" dirty="0"/>
              <a:t>(Forma Personal)</a:t>
            </a:r>
          </a:p>
        </p:txBody>
      </p:sp>
      <p:sp>
        <p:nvSpPr>
          <p:cNvPr id="3" name="Marcador de contenido 2">
            <a:extLst>
              <a:ext uri="{FF2B5EF4-FFF2-40B4-BE49-F238E27FC236}">
                <a16:creationId xmlns:a16="http://schemas.microsoft.com/office/drawing/2014/main" id="{8E39FF70-37D2-F447-95BA-11C3287A4B47}"/>
              </a:ext>
            </a:extLst>
          </p:cNvPr>
          <p:cNvSpPr>
            <a:spLocks noGrp="1"/>
          </p:cNvSpPr>
          <p:nvPr>
            <p:ph sz="half" idx="1"/>
          </p:nvPr>
        </p:nvSpPr>
        <p:spPr>
          <a:xfrm>
            <a:off x="838199" y="1825625"/>
            <a:ext cx="11187545" cy="4351338"/>
          </a:xfrm>
        </p:spPr>
        <p:txBody>
          <a:bodyPr>
            <a:normAutofit/>
          </a:bodyPr>
          <a:lstStyle/>
          <a:p>
            <a:r>
              <a:rPr lang="es-ES_tradnl" dirty="0"/>
              <a:t>Solo en la pregunta 13 se pueden tachar varias veces, hay que poner las razones de cada indicador.</a:t>
            </a:r>
          </a:p>
          <a:p>
            <a:r>
              <a:rPr lang="es-ES_tradnl" dirty="0"/>
              <a:t>Se pide que seas sincero, honesto y coherente. </a:t>
            </a:r>
          </a:p>
          <a:p>
            <a:pPr marL="0" indent="0">
              <a:buNone/>
            </a:pPr>
            <a:endParaRPr lang="es-ES_tradnl" dirty="0"/>
          </a:p>
        </p:txBody>
      </p:sp>
      <p:pic>
        <p:nvPicPr>
          <p:cNvPr id="6" name="Marcador de contenido 5">
            <a:extLst>
              <a:ext uri="{FF2B5EF4-FFF2-40B4-BE49-F238E27FC236}">
                <a16:creationId xmlns:a16="http://schemas.microsoft.com/office/drawing/2014/main" id="{19AAC5F4-F5A2-A04A-A8F6-F44C2F7221E8}"/>
              </a:ext>
            </a:extLst>
          </p:cNvPr>
          <p:cNvPicPr>
            <a:picLocks noGrp="1" noChangeAspect="1"/>
          </p:cNvPicPr>
          <p:nvPr>
            <p:ph sz="half" idx="2"/>
          </p:nvPr>
        </p:nvPicPr>
        <p:blipFill>
          <a:blip r:embed="rId2"/>
          <a:stretch>
            <a:fillRect/>
          </a:stretch>
        </p:blipFill>
        <p:spPr>
          <a:xfrm>
            <a:off x="1811865" y="3263788"/>
            <a:ext cx="8348133" cy="3594212"/>
          </a:xfrm>
        </p:spPr>
      </p:pic>
    </p:spTree>
    <p:extLst>
      <p:ext uri="{BB962C8B-B14F-4D97-AF65-F5344CB8AC3E}">
        <p14:creationId xmlns:p14="http://schemas.microsoft.com/office/powerpoint/2010/main" val="2693709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A1F232-0BE1-014F-90C4-6737D392002C}"/>
              </a:ext>
            </a:extLst>
          </p:cNvPr>
          <p:cNvSpPr>
            <a:spLocks noGrp="1"/>
          </p:cNvSpPr>
          <p:nvPr>
            <p:ph type="title"/>
          </p:nvPr>
        </p:nvSpPr>
        <p:spPr>
          <a:xfrm>
            <a:off x="838199" y="0"/>
            <a:ext cx="10515600" cy="1325563"/>
          </a:xfrm>
        </p:spPr>
        <p:txBody>
          <a:bodyPr/>
          <a:lstStyle/>
          <a:p>
            <a:pPr algn="ctr"/>
            <a:r>
              <a:rPr lang="es-ES_tradnl" dirty="0"/>
              <a:t>RESPUESTA DE LA ENCUESTA </a:t>
            </a:r>
            <a:br>
              <a:rPr lang="es-ES_tradnl" dirty="0"/>
            </a:br>
            <a:r>
              <a:rPr lang="es-ES_tradnl" dirty="0"/>
              <a:t>(NIVEL PARROQUIAL)</a:t>
            </a:r>
          </a:p>
        </p:txBody>
      </p:sp>
      <p:sp>
        <p:nvSpPr>
          <p:cNvPr id="3" name="Marcador de contenido 2">
            <a:extLst>
              <a:ext uri="{FF2B5EF4-FFF2-40B4-BE49-F238E27FC236}">
                <a16:creationId xmlns:a16="http://schemas.microsoft.com/office/drawing/2014/main" id="{6B3B60A2-0F78-1B46-95DF-FB3A4A75A042}"/>
              </a:ext>
            </a:extLst>
          </p:cNvPr>
          <p:cNvSpPr>
            <a:spLocks noGrp="1"/>
          </p:cNvSpPr>
          <p:nvPr>
            <p:ph sz="half" idx="1"/>
          </p:nvPr>
        </p:nvSpPr>
        <p:spPr>
          <a:xfrm>
            <a:off x="232832" y="1342252"/>
            <a:ext cx="11726333" cy="4351338"/>
          </a:xfrm>
        </p:spPr>
        <p:txBody>
          <a:bodyPr>
            <a:normAutofit/>
          </a:bodyPr>
          <a:lstStyle/>
          <a:p>
            <a:r>
              <a:rPr lang="es-ES_tradnl" dirty="0"/>
              <a:t>Se hace la suma de las </a:t>
            </a:r>
            <a:r>
              <a:rPr lang="es-ES_tradnl" b="1" dirty="0"/>
              <a:t>x </a:t>
            </a:r>
            <a:r>
              <a:rPr lang="es-ES_tradnl" dirty="0"/>
              <a:t>en cada recuadro derecho (solo de forma horizontal).</a:t>
            </a:r>
          </a:p>
          <a:p>
            <a:r>
              <a:rPr lang="es-ES_tradnl" dirty="0"/>
              <a:t>Se eligen 2 retos y se rellena la tabla 2 (como lo señala el ejemplo 2). </a:t>
            </a:r>
          </a:p>
        </p:txBody>
      </p:sp>
      <p:pic>
        <p:nvPicPr>
          <p:cNvPr id="10" name="Marcador de contenido 9">
            <a:extLst>
              <a:ext uri="{FF2B5EF4-FFF2-40B4-BE49-F238E27FC236}">
                <a16:creationId xmlns:a16="http://schemas.microsoft.com/office/drawing/2014/main" id="{CEEAFA04-69E5-0B4B-867B-7419CF7D9C8E}"/>
              </a:ext>
            </a:extLst>
          </p:cNvPr>
          <p:cNvPicPr>
            <a:picLocks noGrp="1" noChangeAspect="1"/>
          </p:cNvPicPr>
          <p:nvPr>
            <p:ph sz="half" idx="2"/>
          </p:nvPr>
        </p:nvPicPr>
        <p:blipFill>
          <a:blip r:embed="rId2"/>
          <a:stretch>
            <a:fillRect/>
          </a:stretch>
        </p:blipFill>
        <p:spPr>
          <a:xfrm>
            <a:off x="1718732" y="2346679"/>
            <a:ext cx="8762999" cy="4511321"/>
          </a:xfrm>
        </p:spPr>
      </p:pic>
    </p:spTree>
    <p:extLst>
      <p:ext uri="{BB962C8B-B14F-4D97-AF65-F5344CB8AC3E}">
        <p14:creationId xmlns:p14="http://schemas.microsoft.com/office/powerpoint/2010/main" val="1507281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ítulo 3">
            <a:extLst>
              <a:ext uri="{FF2B5EF4-FFF2-40B4-BE49-F238E27FC236}">
                <a16:creationId xmlns:a16="http://schemas.microsoft.com/office/drawing/2014/main" id="{4575A52E-569C-B14C-8BD5-7E701395893B}"/>
              </a:ext>
            </a:extLst>
          </p:cNvPr>
          <p:cNvSpPr>
            <a:spLocks noGrp="1"/>
          </p:cNvSpPr>
          <p:nvPr>
            <p:ph type="title"/>
          </p:nvPr>
        </p:nvSpPr>
        <p:spPr>
          <a:xfrm>
            <a:off x="838200" y="1412488"/>
            <a:ext cx="2899189" cy="4363844"/>
          </a:xfrm>
        </p:spPr>
        <p:txBody>
          <a:bodyPr anchor="t">
            <a:normAutofit/>
          </a:bodyPr>
          <a:lstStyle/>
          <a:p>
            <a:r>
              <a:rPr lang="es-MX" sz="4000">
                <a:solidFill>
                  <a:srgbClr val="FFFFFF"/>
                </a:solidFill>
              </a:rPr>
              <a:t>FINALIDAD</a:t>
            </a:r>
          </a:p>
        </p:txBody>
      </p:sp>
      <p:sp>
        <p:nvSpPr>
          <p:cNvPr id="5" name="Marcador de contenido 4">
            <a:extLst>
              <a:ext uri="{FF2B5EF4-FFF2-40B4-BE49-F238E27FC236}">
                <a16:creationId xmlns:a16="http://schemas.microsoft.com/office/drawing/2014/main" id="{F4D9A51B-4FC0-8348-9FCF-D9637B530DDE}"/>
              </a:ext>
            </a:extLst>
          </p:cNvPr>
          <p:cNvSpPr>
            <a:spLocks noGrp="1"/>
          </p:cNvSpPr>
          <p:nvPr>
            <p:ph sz="half" idx="1"/>
          </p:nvPr>
        </p:nvSpPr>
        <p:spPr>
          <a:xfrm>
            <a:off x="4059051" y="621079"/>
            <a:ext cx="4070820" cy="5970494"/>
          </a:xfrm>
        </p:spPr>
        <p:txBody>
          <a:bodyPr>
            <a:normAutofit/>
          </a:bodyPr>
          <a:lstStyle/>
          <a:p>
            <a:r>
              <a:rPr lang="es-MX" dirty="0"/>
              <a:t>En la planeación participativa, la mirada de la realidad </a:t>
            </a:r>
            <a:r>
              <a:rPr lang="es-MX" b="1" dirty="0"/>
              <a:t>no </a:t>
            </a:r>
            <a:r>
              <a:rPr lang="es-MX" dirty="0"/>
              <a:t>se hace desde una óptica </a:t>
            </a:r>
            <a:r>
              <a:rPr lang="es-MX" strike="sngStrike" dirty="0"/>
              <a:t>ideológica ni aséptica</a:t>
            </a:r>
            <a:r>
              <a:rPr lang="es-MX" dirty="0"/>
              <a:t>; tampoco es un acercamiento </a:t>
            </a:r>
            <a:r>
              <a:rPr lang="es-MX" strike="sngStrike" dirty="0"/>
              <a:t>científico a la realidad con intereses sociológicos.</a:t>
            </a:r>
            <a:r>
              <a:rPr lang="es-MX" dirty="0"/>
              <a:t> Es la mirada </a:t>
            </a:r>
            <a:r>
              <a:rPr lang="es-MX" b="1" dirty="0"/>
              <a:t>creyente</a:t>
            </a:r>
            <a:r>
              <a:rPr lang="es-MX" dirty="0"/>
              <a:t>, aquella que ve con los </a:t>
            </a:r>
            <a:r>
              <a:rPr lang="es-MX" b="1" dirty="0"/>
              <a:t>ojos de fe </a:t>
            </a:r>
            <a:r>
              <a:rPr lang="es-MX" dirty="0"/>
              <a:t>y, desde esta mirada, descubre </a:t>
            </a:r>
            <a:r>
              <a:rPr lang="es-MX" b="1" dirty="0"/>
              <a:t>el plan amoroso de Dios</a:t>
            </a:r>
            <a:r>
              <a:rPr lang="es-MX" dirty="0"/>
              <a:t>. </a:t>
            </a:r>
            <a:endParaRPr lang="es-MX" sz="2000" dirty="0"/>
          </a:p>
        </p:txBody>
      </p:sp>
      <p:cxnSp>
        <p:nvCxnSpPr>
          <p:cNvPr id="16" name="Straight Connector 12">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Marcador de contenido 5">
            <a:extLst>
              <a:ext uri="{FF2B5EF4-FFF2-40B4-BE49-F238E27FC236}">
                <a16:creationId xmlns:a16="http://schemas.microsoft.com/office/drawing/2014/main" id="{8C63FC8B-2FC3-EB45-80D3-93B27809669F}"/>
              </a:ext>
            </a:extLst>
          </p:cNvPr>
          <p:cNvSpPr>
            <a:spLocks noGrp="1"/>
          </p:cNvSpPr>
          <p:nvPr>
            <p:ph sz="half" idx="2"/>
          </p:nvPr>
        </p:nvSpPr>
        <p:spPr>
          <a:xfrm>
            <a:off x="8301318" y="621079"/>
            <a:ext cx="3890682" cy="5615841"/>
          </a:xfrm>
        </p:spPr>
        <p:txBody>
          <a:bodyPr>
            <a:normAutofit/>
          </a:bodyPr>
          <a:lstStyle/>
          <a:p>
            <a:pPr marL="0" indent="0">
              <a:buNone/>
            </a:pPr>
            <a:r>
              <a:rPr lang="es-MX" dirty="0"/>
              <a:t>«</a:t>
            </a:r>
            <a:r>
              <a:rPr lang="es-MX" i="1" dirty="0"/>
              <a:t>En todas las cosas interviene Dios para bien de los que lo aman</a:t>
            </a:r>
            <a:r>
              <a:rPr lang="es-MX" dirty="0"/>
              <a:t>» (Rm 8,28). La mirada de fe sobre la realidad reclama un ángulo desde el cual se observe todo con la exigencia de la </a:t>
            </a:r>
            <a:r>
              <a:rPr lang="es-MX" i="1" dirty="0"/>
              <a:t>conversión personal </a:t>
            </a:r>
            <a:r>
              <a:rPr lang="es-MX" dirty="0"/>
              <a:t>y pastoral, que nos lleve a asumir, con alegría, la voluntad de Dios expresada en los signos de los tiempos. </a:t>
            </a:r>
          </a:p>
          <a:p>
            <a:pPr marL="0" indent="0">
              <a:buNone/>
            </a:pPr>
            <a:endParaRPr lang="es-MX" sz="2000" dirty="0"/>
          </a:p>
        </p:txBody>
      </p:sp>
      <p:pic>
        <p:nvPicPr>
          <p:cNvPr id="3" name="Imagen 2">
            <a:extLst>
              <a:ext uri="{FF2B5EF4-FFF2-40B4-BE49-F238E27FC236}">
                <a16:creationId xmlns:a16="http://schemas.microsoft.com/office/drawing/2014/main" id="{562370A2-ED95-1646-A6D5-264DC1F64534}"/>
              </a:ext>
            </a:extLst>
          </p:cNvPr>
          <p:cNvPicPr>
            <a:picLocks noChangeAspect="1"/>
          </p:cNvPicPr>
          <p:nvPr/>
        </p:nvPicPr>
        <p:blipFill>
          <a:blip r:embed="rId2">
            <a:duotone>
              <a:schemeClr val="accent2">
                <a:shade val="45000"/>
                <a:satMod val="135000"/>
              </a:schemeClr>
              <a:prstClr val="white"/>
            </a:duotone>
          </a:blip>
          <a:stretch>
            <a:fillRect/>
          </a:stretch>
        </p:blipFill>
        <p:spPr>
          <a:xfrm rot="8591859">
            <a:off x="174946" y="2748186"/>
            <a:ext cx="4126759" cy="2063380"/>
          </a:xfrm>
          <a:prstGeom prst="rect">
            <a:avLst/>
          </a:prstGeom>
        </p:spPr>
      </p:pic>
    </p:spTree>
    <p:extLst>
      <p:ext uri="{BB962C8B-B14F-4D97-AF65-F5344CB8AC3E}">
        <p14:creationId xmlns:p14="http://schemas.microsoft.com/office/powerpoint/2010/main" val="1126850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EB3F47-0B8B-544F-A7EB-A142EBC18130}"/>
              </a:ext>
            </a:extLst>
          </p:cNvPr>
          <p:cNvSpPr>
            <a:spLocks noGrp="1"/>
          </p:cNvSpPr>
          <p:nvPr>
            <p:ph type="title"/>
          </p:nvPr>
        </p:nvSpPr>
        <p:spPr>
          <a:xfrm>
            <a:off x="1514292" y="513612"/>
            <a:ext cx="9894133" cy="1031216"/>
          </a:xfrm>
        </p:spPr>
        <p:txBody>
          <a:bodyPr vert="horz" lIns="91440" tIns="45720" rIns="91440" bIns="45720" rtlCol="0" anchor="b">
            <a:normAutofit/>
          </a:bodyPr>
          <a:lstStyle/>
          <a:p>
            <a:r>
              <a:rPr lang="en-US" sz="3400"/>
              <a:t>RESPUESTA DE LA ENCUESTA </a:t>
            </a:r>
            <a:br>
              <a:rPr lang="en-US" sz="3400"/>
            </a:br>
            <a:r>
              <a:rPr lang="en-US" sz="3400"/>
              <a:t>(NIVEL DECANAL – VICARIAL)</a:t>
            </a:r>
          </a:p>
        </p:txBody>
      </p:sp>
      <p:pic>
        <p:nvPicPr>
          <p:cNvPr id="6" name="Marcador de contenido 5">
            <a:extLst>
              <a:ext uri="{FF2B5EF4-FFF2-40B4-BE49-F238E27FC236}">
                <a16:creationId xmlns:a16="http://schemas.microsoft.com/office/drawing/2014/main" id="{083314D5-D843-A04F-98A0-7582785776AB}"/>
              </a:ext>
            </a:extLst>
          </p:cNvPr>
          <p:cNvPicPr>
            <a:picLocks noGrp="1" noChangeAspect="1"/>
          </p:cNvPicPr>
          <p:nvPr>
            <p:ph sz="half" idx="2"/>
          </p:nvPr>
        </p:nvPicPr>
        <p:blipFill rotWithShape="1">
          <a:blip r:embed="rId2"/>
          <a:srcRect l="4522" t="10321" r="1260" b="1196"/>
          <a:stretch/>
        </p:blipFill>
        <p:spPr>
          <a:xfrm>
            <a:off x="1222084" y="2529215"/>
            <a:ext cx="5667475" cy="2621206"/>
          </a:xfrm>
          <a:prstGeom prst="rect">
            <a:avLst/>
          </a:prstGeom>
        </p:spPr>
      </p:pic>
      <p:sp>
        <p:nvSpPr>
          <p:cNvPr id="11" name="Freeform: Shape 10">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13" name="Freeform: Shape 12">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F4EBFD4E-EC57-6E47-9CAE-27B5030394F7}"/>
              </a:ext>
            </a:extLst>
          </p:cNvPr>
          <p:cNvSpPr>
            <a:spLocks noGrp="1"/>
          </p:cNvSpPr>
          <p:nvPr>
            <p:ph sz="half" idx="1"/>
          </p:nvPr>
        </p:nvSpPr>
        <p:spPr>
          <a:xfrm>
            <a:off x="7331489" y="2054087"/>
            <a:ext cx="4076947" cy="3612209"/>
          </a:xfrm>
        </p:spPr>
        <p:txBody>
          <a:bodyPr vert="horz" lIns="91440" tIns="45720" rIns="91440" bIns="45720" rtlCol="0" anchor="ctr">
            <a:normAutofit/>
          </a:bodyPr>
          <a:lstStyle/>
          <a:p>
            <a:r>
              <a:rPr lang="en-US" sz="2400" dirty="0"/>
              <a:t>Se </a:t>
            </a:r>
            <a:r>
              <a:rPr lang="en-US" sz="2400" dirty="0" err="1"/>
              <a:t>hace</a:t>
            </a:r>
            <a:r>
              <a:rPr lang="en-US" sz="2400" dirty="0"/>
              <a:t> la </a:t>
            </a:r>
            <a:r>
              <a:rPr lang="en-US" sz="2400" dirty="0" err="1"/>
              <a:t>suma</a:t>
            </a:r>
            <a:r>
              <a:rPr lang="en-US" sz="2400" dirty="0"/>
              <a:t> de </a:t>
            </a:r>
            <a:r>
              <a:rPr lang="en-US" sz="2400" dirty="0" err="1"/>
              <a:t>cada</a:t>
            </a:r>
            <a:r>
              <a:rPr lang="en-US" sz="2400" dirty="0"/>
              <a:t> </a:t>
            </a:r>
            <a:r>
              <a:rPr lang="en-US" sz="2400" dirty="0" err="1"/>
              <a:t>recuadro</a:t>
            </a:r>
            <a:r>
              <a:rPr lang="en-US" sz="2400" dirty="0"/>
              <a:t> de forma horizontal.</a:t>
            </a:r>
            <a:br>
              <a:rPr lang="en-US" sz="2400" dirty="0"/>
            </a:br>
            <a:endParaRPr lang="en-US" sz="2400" dirty="0"/>
          </a:p>
          <a:p>
            <a:r>
              <a:rPr lang="en-US" sz="2400" dirty="0"/>
              <a:t>Se </a:t>
            </a:r>
            <a:r>
              <a:rPr lang="en-US" sz="2400" dirty="0" err="1"/>
              <a:t>hace</a:t>
            </a:r>
            <a:r>
              <a:rPr lang="en-US" sz="2400" dirty="0"/>
              <a:t> la </a:t>
            </a:r>
            <a:r>
              <a:rPr lang="en-US" sz="2400" dirty="0" err="1"/>
              <a:t>suma</a:t>
            </a:r>
            <a:r>
              <a:rPr lang="en-US" sz="2400" dirty="0"/>
              <a:t> de </a:t>
            </a:r>
            <a:r>
              <a:rPr lang="en-US" sz="2400" dirty="0" err="1"/>
              <a:t>cada</a:t>
            </a:r>
            <a:r>
              <a:rPr lang="en-US" sz="2400" dirty="0"/>
              <a:t> </a:t>
            </a:r>
            <a:r>
              <a:rPr lang="en-US" sz="2400" dirty="0" err="1"/>
              <a:t>resultado</a:t>
            </a:r>
            <a:r>
              <a:rPr lang="en-US" sz="2400" dirty="0"/>
              <a:t> </a:t>
            </a:r>
            <a:r>
              <a:rPr lang="en-US" sz="2400" dirty="0" err="1"/>
              <a:t>parroquial</a:t>
            </a:r>
            <a:r>
              <a:rPr lang="en-US" sz="2400" dirty="0"/>
              <a:t> (</a:t>
            </a:r>
            <a:r>
              <a:rPr lang="en-US" sz="2400" dirty="0" err="1"/>
              <a:t>tabla</a:t>
            </a:r>
            <a:r>
              <a:rPr lang="en-US" sz="2400" dirty="0"/>
              <a:t> 2) y se </a:t>
            </a:r>
            <a:r>
              <a:rPr lang="en-US" sz="2400" dirty="0" err="1"/>
              <a:t>rellena</a:t>
            </a:r>
            <a:r>
              <a:rPr lang="en-US" sz="2400" dirty="0"/>
              <a:t> la </a:t>
            </a:r>
            <a:r>
              <a:rPr lang="en-US" sz="2400" dirty="0" err="1"/>
              <a:t>tabla</a:t>
            </a:r>
            <a:r>
              <a:rPr lang="en-US" sz="2400" dirty="0"/>
              <a:t> 3 o 4 </a:t>
            </a:r>
            <a:r>
              <a:rPr lang="en-US" sz="2400" dirty="0" err="1"/>
              <a:t>según</a:t>
            </a:r>
            <a:r>
              <a:rPr lang="en-US" sz="2400" dirty="0"/>
              <a:t> la </a:t>
            </a:r>
            <a:r>
              <a:rPr lang="en-US" sz="2400" dirty="0" err="1"/>
              <a:t>instancia</a:t>
            </a:r>
            <a:r>
              <a:rPr lang="en-US" sz="2400" dirty="0"/>
              <a:t>. </a:t>
            </a:r>
          </a:p>
          <a:p>
            <a:endParaRPr lang="en-US" sz="2400" dirty="0"/>
          </a:p>
        </p:txBody>
      </p:sp>
    </p:spTree>
    <p:extLst>
      <p:ext uri="{BB962C8B-B14F-4D97-AF65-F5344CB8AC3E}">
        <p14:creationId xmlns:p14="http://schemas.microsoft.com/office/powerpoint/2010/main" val="374887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arcador de contenido 2">
            <a:extLst>
              <a:ext uri="{FF2B5EF4-FFF2-40B4-BE49-F238E27FC236}">
                <a16:creationId xmlns:a16="http://schemas.microsoft.com/office/drawing/2014/main" id="{BC081E7D-657F-A147-AA37-A111FCF25CED}"/>
              </a:ext>
            </a:extLst>
          </p:cNvPr>
          <p:cNvSpPr txBox="1">
            <a:spLocks/>
          </p:cNvSpPr>
          <p:nvPr/>
        </p:nvSpPr>
        <p:spPr>
          <a:xfrm>
            <a:off x="838200" y="963877"/>
            <a:ext cx="3494362" cy="493024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spcBef>
                <a:spcPct val="0"/>
              </a:spcBef>
              <a:spcAft>
                <a:spcPts val="600"/>
              </a:spcAft>
              <a:buNone/>
            </a:pPr>
            <a:r>
              <a:rPr lang="es-ES_tradnl" altLang="es-MX" sz="4400" b="1" i="1" kern="1200" dirty="0">
                <a:solidFill>
                  <a:schemeClr val="accent1"/>
                </a:solidFill>
                <a:latin typeface="+mj-lt"/>
                <a:ea typeface="+mj-ea"/>
                <a:cs typeface="+mj-cs"/>
              </a:rPr>
              <a:t>Instrucción</a:t>
            </a:r>
            <a:endParaRPr lang="es-ES_tradnl" sz="4400" kern="1200" dirty="0">
              <a:solidFill>
                <a:schemeClr val="accent1"/>
              </a:solidFill>
              <a:latin typeface="+mj-lt"/>
              <a:ea typeface="+mj-ea"/>
              <a:cs typeface="+mj-cs"/>
            </a:endParaRPr>
          </a:p>
        </p:txBody>
      </p:sp>
      <p:cxnSp>
        <p:nvCxnSpPr>
          <p:cNvPr id="14" name="Straight Connector 13">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C6C85359-C4B4-CA45-9753-3EC4854E396E}"/>
              </a:ext>
            </a:extLst>
          </p:cNvPr>
          <p:cNvSpPr>
            <a:spLocks noGrp="1"/>
          </p:cNvSpPr>
          <p:nvPr>
            <p:ph sz="half" idx="1"/>
          </p:nvPr>
        </p:nvSpPr>
        <p:spPr>
          <a:xfrm>
            <a:off x="4976031" y="963877"/>
            <a:ext cx="6377769" cy="4930246"/>
          </a:xfrm>
        </p:spPr>
        <p:txBody>
          <a:bodyPr vert="horz" lIns="91440" tIns="45720" rIns="91440" bIns="45720" rtlCol="0" anchor="ctr">
            <a:normAutofit/>
          </a:bodyPr>
          <a:lstStyle/>
          <a:p>
            <a:r>
              <a:rPr lang="es-ES_tradnl" altLang="es-MX" i="1" dirty="0"/>
              <a:t>Una vez terminada la encuesta personal en la instancia correspondiente hacer el vaciado en esta hoja que se tiene que enviar a la siguiente instancia (parroquia a decanato, decanato a vicaria, vicaria episcopal a vicaria de pastoral). </a:t>
            </a:r>
            <a:endParaRPr kumimoji="0" lang="es-ES_tradnl" altLang="es-MX" b="0" i="0" u="none" strike="noStrike" cap="none" normalizeH="0" baseline="0" dirty="0">
              <a:ln>
                <a:noFill/>
              </a:ln>
              <a:effectLst/>
            </a:endParaRPr>
          </a:p>
          <a:p>
            <a:endParaRPr lang="en-US" sz="2400" dirty="0"/>
          </a:p>
        </p:txBody>
      </p:sp>
    </p:spTree>
    <p:extLst>
      <p:ext uri="{BB962C8B-B14F-4D97-AF65-F5344CB8AC3E}">
        <p14:creationId xmlns:p14="http://schemas.microsoft.com/office/powerpoint/2010/main" val="308020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C81CE8E1-9218-D341-A2F9-4A2877B4697B}"/>
              </a:ext>
            </a:extLst>
          </p:cNvPr>
          <p:cNvPicPr>
            <a:picLocks noChangeAspect="1"/>
          </p:cNvPicPr>
          <p:nvPr/>
        </p:nvPicPr>
        <p:blipFill rotWithShape="1">
          <a:blip r:embed="rId2">
            <a:duotone>
              <a:prstClr val="black"/>
              <a:schemeClr val="tx2">
                <a:tint val="45000"/>
                <a:satMod val="400000"/>
              </a:schemeClr>
            </a:duotone>
            <a:alphaModFix amt="35000"/>
            <a:extLst/>
          </a:blip>
          <a:srcRect r="11085" b="1"/>
          <a:stretch/>
        </p:blipFill>
        <p:spPr>
          <a:xfrm>
            <a:off x="-17" y="10"/>
            <a:ext cx="12192000" cy="6855948"/>
          </a:xfrm>
          <a:prstGeom prst="rect">
            <a:avLst/>
          </a:prstGeom>
        </p:spPr>
      </p:pic>
      <p:sp>
        <p:nvSpPr>
          <p:cNvPr id="2" name="Título 1">
            <a:extLst>
              <a:ext uri="{FF2B5EF4-FFF2-40B4-BE49-F238E27FC236}">
                <a16:creationId xmlns:a16="http://schemas.microsoft.com/office/drawing/2014/main" id="{2495C7A7-10D7-694C-9978-338FE19891AC}"/>
              </a:ext>
            </a:extLst>
          </p:cNvPr>
          <p:cNvSpPr>
            <a:spLocks noGrp="1"/>
          </p:cNvSpPr>
          <p:nvPr>
            <p:ph type="title"/>
          </p:nvPr>
        </p:nvSpPr>
        <p:spPr>
          <a:xfrm>
            <a:off x="575811" y="97780"/>
            <a:ext cx="5277333" cy="1325563"/>
          </a:xfrm>
        </p:spPr>
        <p:txBody>
          <a:bodyPr vert="horz" lIns="91440" tIns="45720" rIns="91440" bIns="45720" rtlCol="0" anchor="ctr">
            <a:normAutofit/>
          </a:bodyPr>
          <a:lstStyle/>
          <a:p>
            <a:r>
              <a:rPr lang="es-ES_tradnl" kern="1200" dirty="0">
                <a:solidFill>
                  <a:schemeClr val="tx1"/>
                </a:solidFill>
                <a:latin typeface="+mj-lt"/>
                <a:ea typeface="+mj-ea"/>
                <a:cs typeface="+mj-cs"/>
              </a:rPr>
              <a:t>Ejemplos</a:t>
            </a:r>
          </a:p>
        </p:txBody>
      </p:sp>
      <p:sp>
        <p:nvSpPr>
          <p:cNvPr id="3" name="Marcador de contenido 2">
            <a:extLst>
              <a:ext uri="{FF2B5EF4-FFF2-40B4-BE49-F238E27FC236}">
                <a16:creationId xmlns:a16="http://schemas.microsoft.com/office/drawing/2014/main" id="{7AC53375-C242-ED4C-B565-9A76D81070B8}"/>
              </a:ext>
            </a:extLst>
          </p:cNvPr>
          <p:cNvSpPr>
            <a:spLocks noGrp="1"/>
          </p:cNvSpPr>
          <p:nvPr>
            <p:ph sz="half" idx="1"/>
          </p:nvPr>
        </p:nvSpPr>
        <p:spPr>
          <a:xfrm>
            <a:off x="344556" y="1205948"/>
            <a:ext cx="6745357" cy="5406887"/>
          </a:xfrm>
        </p:spPr>
        <p:txBody>
          <a:bodyPr vert="horz" lIns="91440" tIns="45720" rIns="91440" bIns="45720" rtlCol="0" anchor="t">
            <a:normAutofit lnSpcReduction="10000"/>
          </a:bodyPr>
          <a:lstStyle/>
          <a:p>
            <a:pPr marL="0" indent="0">
              <a:buNone/>
            </a:pPr>
            <a:r>
              <a:rPr lang="es-ES_tradnl" sz="3200" dirty="0"/>
              <a:t>El equipo de fútbol soccer está dispuesto a asumir el reto y tratar de ganar el titulo, a pesar de la situación en la que se encuentra.</a:t>
            </a:r>
            <a:br>
              <a:rPr lang="es-ES_tradnl" sz="3200" dirty="0"/>
            </a:br>
            <a:r>
              <a:rPr lang="es-ES_tradnl" sz="3200" dirty="0"/>
              <a:t>Llegar a la cima de la montaña fue un verdadero reto, pero gracias al entrenamiento previo pude lograrlo. </a:t>
            </a:r>
          </a:p>
          <a:p>
            <a:pPr marL="0" indent="0">
              <a:buNone/>
            </a:pPr>
            <a:r>
              <a:rPr lang="es-ES_tradnl" sz="3200" dirty="0"/>
              <a:t>Dejar de fumar.</a:t>
            </a:r>
            <a:br>
              <a:rPr lang="es-ES_tradnl" sz="3200" dirty="0"/>
            </a:br>
            <a:r>
              <a:rPr lang="es-ES_tradnl" sz="3200" dirty="0"/>
              <a:t>Bajar de peso.</a:t>
            </a:r>
            <a:br>
              <a:rPr lang="es-ES_tradnl" sz="3200" dirty="0"/>
            </a:br>
            <a:r>
              <a:rPr lang="es-ES_tradnl" sz="3200" dirty="0"/>
              <a:t>Tener agua potable para todos.</a:t>
            </a:r>
            <a:br>
              <a:rPr lang="es-ES_tradnl" sz="3200" dirty="0"/>
            </a:br>
            <a:r>
              <a:rPr lang="es-ES_tradnl" sz="3200" dirty="0"/>
              <a:t>Reducir la brecha entre las clases sociales. Hacer frente al cambio climático. </a:t>
            </a:r>
          </a:p>
          <a:p>
            <a:endParaRPr lang="en-US" sz="1800" dirty="0"/>
          </a:p>
        </p:txBody>
      </p:sp>
      <p:sp>
        <p:nvSpPr>
          <p:cNvPr id="15" name="Freeform 49">
            <a:extLst>
              <a:ext uri="{FF2B5EF4-FFF2-40B4-BE49-F238E27FC236}">
                <a16:creationId xmlns:a16="http://schemas.microsoft.com/office/drawing/2014/main" id="{EF9B8DF2-C3F5-49A2-94D2-F7B65A0F1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4" y="581159"/>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alpha val="80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Marcador de contenido 5">
            <a:extLst>
              <a:ext uri="{FF2B5EF4-FFF2-40B4-BE49-F238E27FC236}">
                <a16:creationId xmlns:a16="http://schemas.microsoft.com/office/drawing/2014/main" id="{A049F5BF-32B0-534A-9D89-DD05BBB97074}"/>
              </a:ext>
            </a:extLst>
          </p:cNvPr>
          <p:cNvPicPr>
            <a:picLocks noGrp="1" noChangeAspect="1"/>
          </p:cNvPicPr>
          <p:nvPr>
            <p:ph sz="half" idx="2"/>
          </p:nvPr>
        </p:nvPicPr>
        <p:blipFill rotWithShape="1">
          <a:blip r:embed="rId3"/>
          <a:srcRect l="35815" r="5963" b="2"/>
          <a:stretch/>
        </p:blipFill>
        <p:spPr>
          <a:xfrm>
            <a:off x="6893342" y="760562"/>
            <a:ext cx="5298683" cy="6097438"/>
          </a:xfrm>
          <a:custGeom>
            <a:avLst/>
            <a:gdLst>
              <a:gd name="connsiteX0" fmla="*/ 3120528 w 5298683"/>
              <a:gd name="connsiteY0" fmla="*/ 0 h 6097438"/>
              <a:gd name="connsiteX1" fmla="*/ 5105473 w 5298683"/>
              <a:gd name="connsiteY1" fmla="*/ 712577 h 6097438"/>
              <a:gd name="connsiteX2" fmla="*/ 5298683 w 5298683"/>
              <a:gd name="connsiteY2" fmla="*/ 888178 h 6097438"/>
              <a:gd name="connsiteX3" fmla="*/ 5298683 w 5298683"/>
              <a:gd name="connsiteY3" fmla="*/ 5352876 h 6097438"/>
              <a:gd name="connsiteX4" fmla="*/ 5105473 w 5298683"/>
              <a:gd name="connsiteY4" fmla="*/ 5528477 h 6097438"/>
              <a:gd name="connsiteX5" fmla="*/ 4335177 w 5298683"/>
              <a:gd name="connsiteY5" fmla="*/ 5995828 h 6097438"/>
              <a:gd name="connsiteX6" fmla="*/ 4057556 w 5298683"/>
              <a:gd name="connsiteY6" fmla="*/ 6097438 h 6097438"/>
              <a:gd name="connsiteX7" fmla="*/ 2183499 w 5298683"/>
              <a:gd name="connsiteY7" fmla="*/ 6097438 h 6097438"/>
              <a:gd name="connsiteX8" fmla="*/ 1905878 w 5298683"/>
              <a:gd name="connsiteY8" fmla="*/ 5995828 h 6097438"/>
              <a:gd name="connsiteX9" fmla="*/ 0 w 5298683"/>
              <a:gd name="connsiteY9" fmla="*/ 3120527 h 6097438"/>
              <a:gd name="connsiteX10" fmla="*/ 3120528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16635893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Marcador de contenido 5">
            <a:extLst>
              <a:ext uri="{FF2B5EF4-FFF2-40B4-BE49-F238E27FC236}">
                <a16:creationId xmlns:a16="http://schemas.microsoft.com/office/drawing/2014/main" id="{060C0675-3826-E441-B68E-BF184D08C48E}"/>
              </a:ext>
            </a:extLst>
          </p:cNvPr>
          <p:cNvPicPr>
            <a:picLocks noGrp="1" noChangeAspect="1"/>
          </p:cNvPicPr>
          <p:nvPr>
            <p:ph sz="half" idx="2"/>
          </p:nvPr>
        </p:nvPicPr>
        <p:blipFill rotWithShape="1">
          <a:blip r:embed="rId2"/>
          <a:srcRect t="14773" r="9091"/>
          <a:stretch/>
        </p:blipFill>
        <p:spPr>
          <a:xfrm>
            <a:off x="20" y="10"/>
            <a:ext cx="12191980" cy="6857990"/>
          </a:xfrm>
          <a:prstGeom prst="rect">
            <a:avLst/>
          </a:prstGeom>
        </p:spPr>
      </p:pic>
      <p:sp>
        <p:nvSpPr>
          <p:cNvPr id="11" name="Freeform: Shape 10">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336CD71E-5D31-4D45-A6D5-D922FFCDAC5E}"/>
              </a:ext>
            </a:extLst>
          </p:cNvPr>
          <p:cNvSpPr>
            <a:spLocks noGrp="1"/>
          </p:cNvSpPr>
          <p:nvPr>
            <p:ph type="title"/>
          </p:nvPr>
        </p:nvSpPr>
        <p:spPr>
          <a:xfrm>
            <a:off x="436921" y="0"/>
            <a:ext cx="4062643" cy="1043409"/>
          </a:xfrm>
        </p:spPr>
        <p:txBody>
          <a:bodyPr vert="horz" lIns="91440" tIns="45720" rIns="91440" bIns="45720" rtlCol="0" anchor="ctr">
            <a:normAutofit/>
          </a:bodyPr>
          <a:lstStyle/>
          <a:p>
            <a:r>
              <a:rPr lang="es-ES_tradnl" sz="3600" dirty="0"/>
              <a:t>Recordemos</a:t>
            </a:r>
          </a:p>
        </p:txBody>
      </p:sp>
      <p:sp>
        <p:nvSpPr>
          <p:cNvPr id="3" name="Marcador de contenido 2">
            <a:extLst>
              <a:ext uri="{FF2B5EF4-FFF2-40B4-BE49-F238E27FC236}">
                <a16:creationId xmlns:a16="http://schemas.microsoft.com/office/drawing/2014/main" id="{2C25EAF7-183F-DC46-9124-FFCDF0608562}"/>
              </a:ext>
            </a:extLst>
          </p:cNvPr>
          <p:cNvSpPr>
            <a:spLocks noGrp="1"/>
          </p:cNvSpPr>
          <p:nvPr>
            <p:ph sz="half" idx="1"/>
          </p:nvPr>
        </p:nvSpPr>
        <p:spPr>
          <a:xfrm>
            <a:off x="123600" y="1378226"/>
            <a:ext cx="4854799" cy="4276712"/>
          </a:xfrm>
        </p:spPr>
        <p:txBody>
          <a:bodyPr vert="horz" lIns="91440" tIns="45720" rIns="91440" bIns="45720" rtlCol="0" anchor="t">
            <a:normAutofit/>
          </a:bodyPr>
          <a:lstStyle/>
          <a:p>
            <a:pPr marL="0" indent="0">
              <a:buNone/>
            </a:pPr>
            <a:r>
              <a:rPr lang="en-US" sz="3200" b="1" dirty="0"/>
              <a:t>RETO</a:t>
            </a:r>
            <a:endParaRPr lang="en-US" sz="3200" dirty="0"/>
          </a:p>
          <a:p>
            <a:r>
              <a:rPr lang="es-ES_tradnl" dirty="0"/>
              <a:t>El sentido que le damos al reto en nuestro primer momento metodológico (VER), es el que se constituye como un desafío para quien decide afrontarlo y al mismo tiempo también se convierte en un estímulo. </a:t>
            </a:r>
          </a:p>
          <a:p>
            <a:endParaRPr lang="en-US" sz="1800" dirty="0"/>
          </a:p>
        </p:txBody>
      </p:sp>
    </p:spTree>
    <p:extLst>
      <p:ext uri="{BB962C8B-B14F-4D97-AF65-F5344CB8AC3E}">
        <p14:creationId xmlns:p14="http://schemas.microsoft.com/office/powerpoint/2010/main" val="3157324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9">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ítulo 3">
            <a:extLst>
              <a:ext uri="{FF2B5EF4-FFF2-40B4-BE49-F238E27FC236}">
                <a16:creationId xmlns:a16="http://schemas.microsoft.com/office/drawing/2014/main" id="{B606DB0F-03E7-764C-AC35-49C06BD4EC6F}"/>
              </a:ext>
            </a:extLst>
          </p:cNvPr>
          <p:cNvSpPr>
            <a:spLocks noGrp="1"/>
          </p:cNvSpPr>
          <p:nvPr>
            <p:ph type="title"/>
          </p:nvPr>
        </p:nvSpPr>
        <p:spPr>
          <a:xfrm>
            <a:off x="838200" y="1412488"/>
            <a:ext cx="2899189" cy="4363844"/>
          </a:xfrm>
        </p:spPr>
        <p:txBody>
          <a:bodyPr anchor="t">
            <a:normAutofit/>
          </a:bodyPr>
          <a:lstStyle/>
          <a:p>
            <a:r>
              <a:rPr lang="es-MX" sz="4000">
                <a:solidFill>
                  <a:srgbClr val="FFFFFF"/>
                </a:solidFill>
              </a:rPr>
              <a:t>FINALIDAD</a:t>
            </a:r>
          </a:p>
        </p:txBody>
      </p:sp>
      <p:sp>
        <p:nvSpPr>
          <p:cNvPr id="5" name="Marcador de contenido 4">
            <a:extLst>
              <a:ext uri="{FF2B5EF4-FFF2-40B4-BE49-F238E27FC236}">
                <a16:creationId xmlns:a16="http://schemas.microsoft.com/office/drawing/2014/main" id="{CF4BB5D3-378B-664B-83A3-7F4A5CD1B58B}"/>
              </a:ext>
            </a:extLst>
          </p:cNvPr>
          <p:cNvSpPr>
            <a:spLocks noGrp="1"/>
          </p:cNvSpPr>
          <p:nvPr>
            <p:ph sz="half" idx="1"/>
          </p:nvPr>
        </p:nvSpPr>
        <p:spPr>
          <a:xfrm>
            <a:off x="4261711" y="1093693"/>
            <a:ext cx="3546500" cy="5396754"/>
          </a:xfrm>
        </p:spPr>
        <p:txBody>
          <a:bodyPr>
            <a:normAutofit fontScale="92500" lnSpcReduction="20000"/>
          </a:bodyPr>
          <a:lstStyle/>
          <a:p>
            <a:pPr marL="0" indent="0">
              <a:buNone/>
            </a:pPr>
            <a:r>
              <a:rPr lang="es-MX" sz="3600" dirty="0"/>
              <a:t>El presente plan pastoral recurre al marco de la realidad, reconociendo a ésta como un </a:t>
            </a:r>
            <a:r>
              <a:rPr lang="es-MX" sz="3600" b="1" dirty="0"/>
              <a:t>lugar teológico</a:t>
            </a:r>
            <a:r>
              <a:rPr lang="es-MX" sz="3600" dirty="0"/>
              <a:t>, es decir, un espacio donde </a:t>
            </a:r>
            <a:r>
              <a:rPr lang="es-MX" sz="3600" u="sng" dirty="0"/>
              <a:t>Dios se hace presente </a:t>
            </a:r>
            <a:r>
              <a:rPr lang="es-MX" sz="3600" dirty="0"/>
              <a:t>para ofrecer su salvación y en el cual interpela a la Iglesia sobre su identidad y misión, </a:t>
            </a:r>
          </a:p>
        </p:txBody>
      </p:sp>
      <p:cxnSp>
        <p:nvCxnSpPr>
          <p:cNvPr id="41" name="Straight Connector 11">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DD9633E0-A766-A246-957E-5E9DFA17D169}"/>
              </a:ext>
            </a:extLst>
          </p:cNvPr>
          <p:cNvSpPr txBox="1"/>
          <p:nvPr/>
        </p:nvSpPr>
        <p:spPr>
          <a:xfrm>
            <a:off x="8367322" y="839978"/>
            <a:ext cx="3599277" cy="5764307"/>
          </a:xfrm>
          <a:prstGeom prst="rect">
            <a:avLst/>
          </a:prstGeom>
          <a:noFill/>
        </p:spPr>
        <p:txBody>
          <a:bodyPr wrap="square" rtlCol="0">
            <a:spAutoFit/>
          </a:bodyPr>
          <a:lstStyle/>
          <a:p>
            <a:r>
              <a:rPr lang="es-MX" sz="3200" dirty="0"/>
              <a:t>pues la Iglesia es el </a:t>
            </a:r>
            <a:r>
              <a:rPr lang="es-MX" sz="3200" i="1" dirty="0"/>
              <a:t>sacramento universal </a:t>
            </a:r>
            <a:r>
              <a:rPr lang="es-MX" sz="3200" dirty="0"/>
              <a:t>de salvación para el mundo, que</a:t>
            </a:r>
            <a:r>
              <a:rPr lang="es-MX" sz="3200" i="1" dirty="0"/>
              <a:t>, sin ser del mundo</a:t>
            </a:r>
            <a:r>
              <a:rPr lang="es-MX" sz="3200" dirty="0"/>
              <a:t>, con su acción y por la fuerza del Espíritu, pretende transformarlo en la civilización del amor.</a:t>
            </a:r>
          </a:p>
          <a:p>
            <a:r>
              <a:rPr lang="es-MX" dirty="0"/>
              <a:t>(VI Plan diocesano nn. 14-15). </a:t>
            </a:r>
          </a:p>
        </p:txBody>
      </p:sp>
      <p:pic>
        <p:nvPicPr>
          <p:cNvPr id="7" name="Imagen 6">
            <a:extLst>
              <a:ext uri="{FF2B5EF4-FFF2-40B4-BE49-F238E27FC236}">
                <a16:creationId xmlns:a16="http://schemas.microsoft.com/office/drawing/2014/main" id="{58674BAD-A953-5849-A4C1-8A58A472E54B}"/>
              </a:ext>
            </a:extLst>
          </p:cNvPr>
          <p:cNvPicPr>
            <a:picLocks noChangeAspect="1"/>
          </p:cNvPicPr>
          <p:nvPr/>
        </p:nvPicPr>
        <p:blipFill>
          <a:blip r:embed="rId2">
            <a:duotone>
              <a:schemeClr val="accent2">
                <a:shade val="45000"/>
                <a:satMod val="135000"/>
              </a:schemeClr>
              <a:prstClr val="white"/>
            </a:duotone>
          </a:blip>
          <a:stretch>
            <a:fillRect/>
          </a:stretch>
        </p:blipFill>
        <p:spPr>
          <a:xfrm rot="8591859">
            <a:off x="174946" y="2748186"/>
            <a:ext cx="4126759" cy="2063380"/>
          </a:xfrm>
          <a:prstGeom prst="rect">
            <a:avLst/>
          </a:prstGeom>
        </p:spPr>
      </p:pic>
    </p:spTree>
    <p:extLst>
      <p:ext uri="{BB962C8B-B14F-4D97-AF65-F5344CB8AC3E}">
        <p14:creationId xmlns:p14="http://schemas.microsoft.com/office/powerpoint/2010/main" val="411015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ítulo 3">
            <a:extLst>
              <a:ext uri="{FF2B5EF4-FFF2-40B4-BE49-F238E27FC236}">
                <a16:creationId xmlns:a16="http://schemas.microsoft.com/office/drawing/2014/main" id="{4575A52E-569C-B14C-8BD5-7E701395893B}"/>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FINALIDAD</a:t>
            </a:r>
          </a:p>
        </p:txBody>
      </p:sp>
      <p:pic>
        <p:nvPicPr>
          <p:cNvPr id="6" name="Imagen 5">
            <a:extLst>
              <a:ext uri="{FF2B5EF4-FFF2-40B4-BE49-F238E27FC236}">
                <a16:creationId xmlns:a16="http://schemas.microsoft.com/office/drawing/2014/main" id="{73851D6D-2A85-F646-9972-2E81DDBA39C9}"/>
              </a:ext>
            </a:extLst>
          </p:cNvPr>
          <p:cNvPicPr>
            <a:picLocks noChangeAspect="1"/>
          </p:cNvPicPr>
          <p:nvPr/>
        </p:nvPicPr>
        <p:blipFill>
          <a:blip r:embed="rId2">
            <a:extLst/>
          </a:blip>
          <a:stretch>
            <a:fillRect/>
          </a:stretch>
        </p:blipFill>
        <p:spPr>
          <a:xfrm rot="10800000">
            <a:off x="4038600" y="1313299"/>
            <a:ext cx="6182294" cy="3091146"/>
          </a:xfrm>
          <a:prstGeom prst="rect">
            <a:avLst/>
          </a:prstGeom>
        </p:spPr>
      </p:pic>
      <p:sp>
        <p:nvSpPr>
          <p:cNvPr id="5" name="Marcador de contenido 4">
            <a:extLst>
              <a:ext uri="{FF2B5EF4-FFF2-40B4-BE49-F238E27FC236}">
                <a16:creationId xmlns:a16="http://schemas.microsoft.com/office/drawing/2014/main" id="{F4D9A51B-4FC0-8348-9FCF-D9637B530DDE}"/>
              </a:ext>
            </a:extLst>
          </p:cNvPr>
          <p:cNvSpPr>
            <a:spLocks noGrp="1"/>
          </p:cNvSpPr>
          <p:nvPr>
            <p:ph sz="half" idx="1"/>
          </p:nvPr>
        </p:nvSpPr>
        <p:spPr>
          <a:xfrm>
            <a:off x="3437710" y="3700130"/>
            <a:ext cx="8164623" cy="2498098"/>
          </a:xfrm>
        </p:spPr>
        <p:txBody>
          <a:bodyPr vert="horz" lIns="91440" tIns="45720" rIns="91440" bIns="45720" rtlCol="0">
            <a:normAutofit/>
          </a:bodyPr>
          <a:lstStyle/>
          <a:p>
            <a:pPr marL="0"/>
            <a:r>
              <a:rPr lang="es-ES_tradnl" sz="3200" dirty="0"/>
              <a:t>Continuamos este trabajo de </a:t>
            </a:r>
            <a:r>
              <a:rPr lang="es-ES_tradnl" sz="3200" i="1" dirty="0"/>
              <a:t>sensibilización</a:t>
            </a:r>
            <a:r>
              <a:rPr lang="es-ES_tradnl" sz="3200" dirty="0"/>
              <a:t> en el proceso diocesano desde nuestra asamblea pastoral, tomando conciencia de qué tanto ha incidido en nuestras instancias y en su entorno social y eclesial. </a:t>
            </a:r>
          </a:p>
          <a:p>
            <a:pPr marL="0"/>
            <a:endParaRPr lang="en-US" sz="1800" dirty="0"/>
          </a:p>
        </p:txBody>
      </p:sp>
    </p:spTree>
    <p:extLst>
      <p:ext uri="{BB962C8B-B14F-4D97-AF65-F5344CB8AC3E}">
        <p14:creationId xmlns:p14="http://schemas.microsoft.com/office/powerpoint/2010/main" val="2731125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E214AA7-F028-4A0D-8698-61AEC754D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59834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ítulo 3">
            <a:extLst>
              <a:ext uri="{FF2B5EF4-FFF2-40B4-BE49-F238E27FC236}">
                <a16:creationId xmlns:a16="http://schemas.microsoft.com/office/drawing/2014/main" id="{B606DB0F-03E7-764C-AC35-49C06BD4EC6F}"/>
              </a:ext>
            </a:extLst>
          </p:cNvPr>
          <p:cNvSpPr>
            <a:spLocks noGrp="1"/>
          </p:cNvSpPr>
          <p:nvPr>
            <p:ph type="title"/>
          </p:nvPr>
        </p:nvSpPr>
        <p:spPr>
          <a:xfrm>
            <a:off x="1159933" y="995318"/>
            <a:ext cx="9872134" cy="1193968"/>
          </a:xfrm>
          <a:solidFill>
            <a:srgbClr val="FFFFFF"/>
          </a:solidFill>
          <a:ln w="38100">
            <a:solidFill>
              <a:srgbClr val="7F7F7F"/>
            </a:solidFill>
            <a:miter lim="800000"/>
          </a:ln>
        </p:spPr>
        <p:txBody>
          <a:bodyPr>
            <a:normAutofit/>
          </a:bodyPr>
          <a:lstStyle/>
          <a:p>
            <a:pPr algn="ctr"/>
            <a:r>
              <a:rPr lang="es-MX" sz="3600" b="1">
                <a:solidFill>
                  <a:srgbClr val="3F3F3F"/>
                </a:solidFill>
              </a:rPr>
              <a:t>Propuesta de trabajo </a:t>
            </a:r>
            <a:endParaRPr lang="es-MX" sz="3600">
              <a:solidFill>
                <a:srgbClr val="3F3F3F"/>
              </a:solidFill>
            </a:endParaRPr>
          </a:p>
        </p:txBody>
      </p:sp>
      <p:sp>
        <p:nvSpPr>
          <p:cNvPr id="5" name="Marcador de contenido 4">
            <a:extLst>
              <a:ext uri="{FF2B5EF4-FFF2-40B4-BE49-F238E27FC236}">
                <a16:creationId xmlns:a16="http://schemas.microsoft.com/office/drawing/2014/main" id="{CF4BB5D3-378B-664B-83A3-7F4A5CD1B58B}"/>
              </a:ext>
            </a:extLst>
          </p:cNvPr>
          <p:cNvSpPr>
            <a:spLocks noGrp="1"/>
          </p:cNvSpPr>
          <p:nvPr>
            <p:ph sz="half" idx="1"/>
          </p:nvPr>
        </p:nvSpPr>
        <p:spPr>
          <a:xfrm>
            <a:off x="1476915" y="2888250"/>
            <a:ext cx="4297351" cy="2959777"/>
          </a:xfrm>
        </p:spPr>
        <p:txBody>
          <a:bodyPr anchor="t">
            <a:normAutofit/>
          </a:bodyPr>
          <a:lstStyle/>
          <a:p>
            <a:pPr marL="0" indent="0">
              <a:buNone/>
            </a:pPr>
            <a:endParaRPr lang="es-MX" sz="3200" dirty="0"/>
          </a:p>
          <a:p>
            <a:pPr marL="0" indent="0">
              <a:buNone/>
            </a:pPr>
            <a:r>
              <a:rPr lang="es-MX" sz="3200" dirty="0"/>
              <a:t>Para la evaluación se nos proponen dos momentos:</a:t>
            </a:r>
          </a:p>
        </p:txBody>
      </p:sp>
      <p:cxnSp>
        <p:nvCxnSpPr>
          <p:cNvPr id="13" name="Straight Connector 12">
            <a:extLst>
              <a:ext uri="{FF2B5EF4-FFF2-40B4-BE49-F238E27FC236}">
                <a16:creationId xmlns:a16="http://schemas.microsoft.com/office/drawing/2014/main" id="{D6206FDC-2777-4D7F-AF9C-73413DA664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2888250"/>
            <a:ext cx="0" cy="2769135"/>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Marcador de contenido 5">
            <a:extLst>
              <a:ext uri="{FF2B5EF4-FFF2-40B4-BE49-F238E27FC236}">
                <a16:creationId xmlns:a16="http://schemas.microsoft.com/office/drawing/2014/main" id="{5A6F3ADE-D5C1-4546-833E-837C0B110689}"/>
              </a:ext>
            </a:extLst>
          </p:cNvPr>
          <p:cNvSpPr>
            <a:spLocks noGrp="1"/>
          </p:cNvSpPr>
          <p:nvPr>
            <p:ph sz="half" idx="2"/>
          </p:nvPr>
        </p:nvSpPr>
        <p:spPr>
          <a:xfrm>
            <a:off x="6221506" y="2402541"/>
            <a:ext cx="5970493" cy="4303059"/>
          </a:xfrm>
        </p:spPr>
        <p:txBody>
          <a:bodyPr anchor="t">
            <a:normAutofit/>
          </a:bodyPr>
          <a:lstStyle/>
          <a:p>
            <a:pPr marL="0" indent="0">
              <a:buNone/>
            </a:pPr>
            <a:r>
              <a:rPr lang="es-MX" sz="3200" dirty="0"/>
              <a:t>1.- </a:t>
            </a:r>
            <a:r>
              <a:rPr lang="es-MX" sz="3200" b="1" dirty="0"/>
              <a:t>Evaluar</a:t>
            </a:r>
            <a:r>
              <a:rPr lang="es-MX" sz="3200" dirty="0"/>
              <a:t> el camino de nuestra instancia a partir de las </a:t>
            </a:r>
            <a:r>
              <a:rPr lang="es-MX" sz="3200" i="1" dirty="0"/>
              <a:t>metas </a:t>
            </a:r>
            <a:r>
              <a:rPr lang="es-MX" sz="3200" dirty="0"/>
              <a:t>que nos propusimos para este año 2018, que estamos por finalizar.</a:t>
            </a:r>
          </a:p>
          <a:p>
            <a:pPr marL="0" indent="0">
              <a:buNone/>
            </a:pPr>
            <a:br>
              <a:rPr lang="es-MX" sz="3200" dirty="0"/>
            </a:br>
            <a:r>
              <a:rPr lang="es-MX" sz="3200" dirty="0"/>
              <a:t>2.- </a:t>
            </a:r>
            <a:r>
              <a:rPr lang="es-MX" sz="3200" b="1" dirty="0"/>
              <a:t>Evaluar </a:t>
            </a:r>
            <a:r>
              <a:rPr lang="es-MX" sz="3200" dirty="0"/>
              <a:t>la </a:t>
            </a:r>
            <a:r>
              <a:rPr lang="es-MX" sz="3200" i="1" dirty="0"/>
              <a:t>incidencia</a:t>
            </a:r>
            <a:r>
              <a:rPr lang="es-MX" sz="3200" dirty="0"/>
              <a:t> del proceso diocesano en cada instancia y su </a:t>
            </a:r>
            <a:r>
              <a:rPr lang="es-MX" sz="3200" i="1" dirty="0"/>
              <a:t>entorno social y eclesial</a:t>
            </a:r>
            <a:r>
              <a:rPr lang="es-MX" sz="3200" dirty="0"/>
              <a:t>. </a:t>
            </a:r>
          </a:p>
        </p:txBody>
      </p:sp>
    </p:spTree>
    <p:extLst>
      <p:ext uri="{BB962C8B-B14F-4D97-AF65-F5344CB8AC3E}">
        <p14:creationId xmlns:p14="http://schemas.microsoft.com/office/powerpoint/2010/main" val="20673976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4575A52E-569C-B14C-8BD5-7E701395893B}"/>
              </a:ext>
            </a:extLst>
          </p:cNvPr>
          <p:cNvSpPr>
            <a:spLocks noGrp="1"/>
          </p:cNvSpPr>
          <p:nvPr>
            <p:ph type="title"/>
          </p:nvPr>
        </p:nvSpPr>
        <p:spPr>
          <a:xfrm>
            <a:off x="838200" y="402451"/>
            <a:ext cx="10515600" cy="1325563"/>
          </a:xfrm>
        </p:spPr>
        <p:txBody>
          <a:bodyPr>
            <a:normAutofit/>
          </a:bodyPr>
          <a:lstStyle/>
          <a:p>
            <a:pPr algn="ctr"/>
            <a:r>
              <a:rPr lang="es-MX" sz="2800" b="1" dirty="0"/>
              <a:t>PRIMER MOMENTO DE EVALUACIÓN </a:t>
            </a:r>
            <a:br>
              <a:rPr lang="es-MX" sz="2800" b="1" dirty="0"/>
            </a:br>
            <a:r>
              <a:rPr lang="es-MX" sz="2800" b="1" dirty="0"/>
              <a:t>1. ORACIÓN (Invocación al Espíritu Santo)</a:t>
            </a:r>
            <a:br>
              <a:rPr lang="es-MX" sz="2800" b="1" dirty="0"/>
            </a:br>
            <a:r>
              <a:rPr lang="es-MX" sz="2800" dirty="0"/>
              <a:t>SECUENCIA AL ESPÍRITU SANTO</a:t>
            </a:r>
          </a:p>
        </p:txBody>
      </p:sp>
      <p:sp>
        <p:nvSpPr>
          <p:cNvPr id="7" name="Marcador de contenido 6">
            <a:extLst>
              <a:ext uri="{FF2B5EF4-FFF2-40B4-BE49-F238E27FC236}">
                <a16:creationId xmlns:a16="http://schemas.microsoft.com/office/drawing/2014/main" id="{931C752E-D5FB-3D40-832A-DCC020222930}"/>
              </a:ext>
            </a:extLst>
          </p:cNvPr>
          <p:cNvSpPr>
            <a:spLocks noGrp="1"/>
          </p:cNvSpPr>
          <p:nvPr>
            <p:ph sz="half" idx="1"/>
          </p:nvPr>
        </p:nvSpPr>
        <p:spPr>
          <a:xfrm>
            <a:off x="321564" y="1993940"/>
            <a:ext cx="5650973" cy="4544020"/>
          </a:xfrm>
        </p:spPr>
        <p:txBody>
          <a:bodyPr>
            <a:normAutofit lnSpcReduction="10000"/>
          </a:bodyPr>
          <a:lstStyle/>
          <a:p>
            <a:r>
              <a:rPr lang="es-MX" sz="2400" dirty="0"/>
              <a:t>Ven Dios Espíritu Santo, y envíanos desde el cielo tu luz para iluminarnos </a:t>
            </a:r>
          </a:p>
          <a:p>
            <a:r>
              <a:rPr lang="es-MX" sz="2400" dirty="0"/>
              <a:t>Ven Padre de los pobres, luz que penetra en las almas, dador de todos los dones. </a:t>
            </a:r>
          </a:p>
          <a:p>
            <a:r>
              <a:rPr lang="es-MX" sz="2400" dirty="0"/>
              <a:t>Fuente de todo consuelo, amable huésped del alma, paz en las horas de duelo. </a:t>
            </a:r>
          </a:p>
          <a:p>
            <a:r>
              <a:rPr lang="es-MX" sz="2400" dirty="0"/>
              <a:t>Eres pausa en el trabajo; brisa, en un clima de fuego, consuelo en medio del llanto. </a:t>
            </a:r>
          </a:p>
          <a:p>
            <a:r>
              <a:rPr lang="es-MX" sz="2400" dirty="0"/>
              <a:t>Ven, luz santificadora,entra hasta el fondo del alma, de todos los que te adoran. </a:t>
            </a:r>
          </a:p>
          <a:p>
            <a:pPr marL="0" indent="0">
              <a:buNone/>
            </a:pPr>
            <a:endParaRPr lang="es-MX" sz="1900" dirty="0"/>
          </a:p>
        </p:txBody>
      </p:sp>
      <p:sp>
        <p:nvSpPr>
          <p:cNvPr id="8" name="Marcador de contenido 7">
            <a:extLst>
              <a:ext uri="{FF2B5EF4-FFF2-40B4-BE49-F238E27FC236}">
                <a16:creationId xmlns:a16="http://schemas.microsoft.com/office/drawing/2014/main" id="{B89498EF-6317-DF49-B9F0-6454A27EA4DC}"/>
              </a:ext>
            </a:extLst>
          </p:cNvPr>
          <p:cNvSpPr>
            <a:spLocks noGrp="1"/>
          </p:cNvSpPr>
          <p:nvPr>
            <p:ph sz="half" idx="2"/>
          </p:nvPr>
        </p:nvSpPr>
        <p:spPr>
          <a:xfrm>
            <a:off x="5972537" y="1993941"/>
            <a:ext cx="5897899" cy="4544020"/>
          </a:xfrm>
        </p:spPr>
        <p:txBody>
          <a:bodyPr>
            <a:noAutofit/>
          </a:bodyPr>
          <a:lstStyle/>
          <a:p>
            <a:r>
              <a:rPr lang="es-MX" sz="2400" dirty="0"/>
              <a:t>Sin tu inspiración divina los hombres nada podemos, y el pecado nos domina. </a:t>
            </a:r>
          </a:p>
          <a:p>
            <a:r>
              <a:rPr lang="es-MX" sz="2400" dirty="0"/>
              <a:t>Lava nuestras inmundicias, fecunda nuestros desiertos, cura nuestras heridas. </a:t>
            </a:r>
          </a:p>
          <a:p>
            <a:r>
              <a:rPr lang="es-MX" sz="2400" dirty="0"/>
              <a:t>Doblega nuestra soberbia, calienta nuestra frialdad, endereza nuestras sendas. </a:t>
            </a:r>
          </a:p>
          <a:p>
            <a:r>
              <a:rPr lang="es-MX" sz="2400" dirty="0"/>
              <a:t>Concede a los que ponen en ti su fe y su confianza, tus siete sagrados dones. </a:t>
            </a:r>
          </a:p>
          <a:p>
            <a:r>
              <a:rPr lang="es-MX" sz="2400" dirty="0"/>
              <a:t>Danos virtudes y méritos, danos una buena muerte, y contigo el gozo eterno. Amén. </a:t>
            </a:r>
          </a:p>
        </p:txBody>
      </p:sp>
    </p:spTree>
    <p:extLst>
      <p:ext uri="{BB962C8B-B14F-4D97-AF65-F5344CB8AC3E}">
        <p14:creationId xmlns:p14="http://schemas.microsoft.com/office/powerpoint/2010/main" val="3348563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ítulo 3">
            <a:extLst>
              <a:ext uri="{FF2B5EF4-FFF2-40B4-BE49-F238E27FC236}">
                <a16:creationId xmlns:a16="http://schemas.microsoft.com/office/drawing/2014/main" id="{B606DB0F-03E7-764C-AC35-49C06BD4EC6F}"/>
              </a:ext>
            </a:extLst>
          </p:cNvPr>
          <p:cNvSpPr>
            <a:spLocks noGrp="1"/>
          </p:cNvSpPr>
          <p:nvPr>
            <p:ph type="title"/>
          </p:nvPr>
        </p:nvSpPr>
        <p:spPr>
          <a:xfrm>
            <a:off x="179294" y="464087"/>
            <a:ext cx="3585882" cy="3695538"/>
          </a:xfrm>
        </p:spPr>
        <p:txBody>
          <a:bodyPr anchor="t">
            <a:normAutofit/>
          </a:bodyPr>
          <a:lstStyle/>
          <a:p>
            <a:r>
              <a:rPr lang="es-MX" sz="3600" dirty="0">
                <a:solidFill>
                  <a:srgbClr val="FFFFFF"/>
                </a:solidFill>
              </a:rPr>
              <a:t>LECTIO DIVINA</a:t>
            </a:r>
            <a:br>
              <a:rPr lang="es-MX" sz="3600" dirty="0">
                <a:solidFill>
                  <a:srgbClr val="FFFFFF"/>
                </a:solidFill>
              </a:rPr>
            </a:br>
            <a:br>
              <a:rPr lang="es-MX" sz="3600" dirty="0">
                <a:solidFill>
                  <a:srgbClr val="FFFFFF"/>
                </a:solidFill>
              </a:rPr>
            </a:br>
            <a:r>
              <a:rPr lang="es-MX" sz="3600" i="1" dirty="0">
                <a:solidFill>
                  <a:srgbClr val="FFFFFF"/>
                </a:solidFill>
              </a:rPr>
              <a:t>1ª Carta a los Corintios 3, 8-12 </a:t>
            </a:r>
            <a:br>
              <a:rPr lang="es-MX" sz="3600" i="1" dirty="0">
                <a:solidFill>
                  <a:srgbClr val="FFFFFF"/>
                </a:solidFill>
              </a:rPr>
            </a:br>
            <a:br>
              <a:rPr lang="es-MX" sz="3600" i="1" dirty="0">
                <a:solidFill>
                  <a:srgbClr val="FFFFFF"/>
                </a:solidFill>
              </a:rPr>
            </a:br>
            <a:r>
              <a:rPr lang="es-MX" sz="3600" b="1" dirty="0">
                <a:solidFill>
                  <a:srgbClr val="FFFFFF"/>
                </a:solidFill>
              </a:rPr>
              <a:t>a) Lectura del texto en voz alta </a:t>
            </a:r>
            <a:endParaRPr lang="es-MX" sz="3600" dirty="0">
              <a:solidFill>
                <a:srgbClr val="FFFFFF"/>
              </a:solidFill>
            </a:endParaRPr>
          </a:p>
        </p:txBody>
      </p:sp>
      <p:sp>
        <p:nvSpPr>
          <p:cNvPr id="5" name="Marcador de contenido 4">
            <a:extLst>
              <a:ext uri="{FF2B5EF4-FFF2-40B4-BE49-F238E27FC236}">
                <a16:creationId xmlns:a16="http://schemas.microsoft.com/office/drawing/2014/main" id="{CF4BB5D3-378B-664B-83A3-7F4A5CD1B58B}"/>
              </a:ext>
            </a:extLst>
          </p:cNvPr>
          <p:cNvSpPr>
            <a:spLocks noGrp="1"/>
          </p:cNvSpPr>
          <p:nvPr>
            <p:ph sz="half" idx="1"/>
          </p:nvPr>
        </p:nvSpPr>
        <p:spPr>
          <a:xfrm>
            <a:off x="4600625" y="540833"/>
            <a:ext cx="7400329" cy="5776333"/>
          </a:xfrm>
        </p:spPr>
        <p:txBody>
          <a:bodyPr>
            <a:normAutofit/>
          </a:bodyPr>
          <a:lstStyle/>
          <a:p>
            <a:r>
              <a:rPr lang="es-MX" dirty="0"/>
              <a:t>Además el que planta y el que riega son una misma cosa, si bien cada cual recibirá el salario según su propio trabajo. Nosotros somos colaboradores de Dios, y ustedes, el campo que Dios cultiva, el edificio que Dios construye. Conforme a la tarea que Dios me confió, yo, como buen arquitecto, puse los cimientos, y otro construye sobre ellos. ¡Pero que cada cual mire cómo construye! Pues nadie puede poner otros cimientos que los ya puestos: Jesucristo. Sobre estos cimientos se puede construir con oro, plata, piedras preciosas, madera, heno o paja... </a:t>
            </a:r>
          </a:p>
          <a:p>
            <a:endParaRPr lang="es-MX" sz="1400" dirty="0"/>
          </a:p>
        </p:txBody>
      </p:sp>
      <p:sp>
        <p:nvSpPr>
          <p:cNvPr id="6" name="Marcador de contenido 5">
            <a:extLst>
              <a:ext uri="{FF2B5EF4-FFF2-40B4-BE49-F238E27FC236}">
                <a16:creationId xmlns:a16="http://schemas.microsoft.com/office/drawing/2014/main" id="{5A6F3ADE-D5C1-4546-833E-837C0B110689}"/>
              </a:ext>
            </a:extLst>
          </p:cNvPr>
          <p:cNvSpPr>
            <a:spLocks noGrp="1"/>
          </p:cNvSpPr>
          <p:nvPr>
            <p:ph sz="half" idx="2"/>
          </p:nvPr>
        </p:nvSpPr>
        <p:spPr>
          <a:xfrm>
            <a:off x="7082118" y="6006353"/>
            <a:ext cx="5204433" cy="986118"/>
          </a:xfrm>
        </p:spPr>
        <p:txBody>
          <a:bodyPr>
            <a:normAutofit/>
          </a:bodyPr>
          <a:lstStyle/>
          <a:p>
            <a:pPr marL="0" indent="0">
              <a:buNone/>
            </a:pPr>
            <a:r>
              <a:rPr lang="es-MX" dirty="0"/>
              <a:t>b) Silencio meditativo 5 minutos</a:t>
            </a:r>
          </a:p>
        </p:txBody>
      </p:sp>
    </p:spTree>
    <p:extLst>
      <p:ext uri="{BB962C8B-B14F-4D97-AF65-F5344CB8AC3E}">
        <p14:creationId xmlns:p14="http://schemas.microsoft.com/office/powerpoint/2010/main" val="3589457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ítulo 3">
            <a:extLst>
              <a:ext uri="{FF2B5EF4-FFF2-40B4-BE49-F238E27FC236}">
                <a16:creationId xmlns:a16="http://schemas.microsoft.com/office/drawing/2014/main" id="{4575A52E-569C-B14C-8BD5-7E701395893B}"/>
              </a:ext>
            </a:extLst>
          </p:cNvPr>
          <p:cNvSpPr>
            <a:spLocks noGrp="1"/>
          </p:cNvSpPr>
          <p:nvPr>
            <p:ph type="title"/>
          </p:nvPr>
        </p:nvSpPr>
        <p:spPr>
          <a:xfrm>
            <a:off x="804672" y="1412489"/>
            <a:ext cx="2871095" cy="2156621"/>
          </a:xfrm>
        </p:spPr>
        <p:txBody>
          <a:bodyPr anchor="t">
            <a:normAutofit/>
          </a:bodyPr>
          <a:lstStyle/>
          <a:p>
            <a:r>
              <a:rPr lang="es-MX" sz="3600" b="1">
                <a:solidFill>
                  <a:srgbClr val="FFFFFF"/>
                </a:solidFill>
              </a:rPr>
              <a:t>c) Preguntas para la reflexión (compartir) </a:t>
            </a:r>
            <a:endParaRPr lang="es-MX" sz="3600">
              <a:solidFill>
                <a:srgbClr val="FFFFFF"/>
              </a:solidFill>
            </a:endParaRPr>
          </a:p>
        </p:txBody>
      </p:sp>
      <p:sp>
        <p:nvSpPr>
          <p:cNvPr id="5" name="Marcador de contenido 4">
            <a:extLst>
              <a:ext uri="{FF2B5EF4-FFF2-40B4-BE49-F238E27FC236}">
                <a16:creationId xmlns:a16="http://schemas.microsoft.com/office/drawing/2014/main" id="{F4D9A51B-4FC0-8348-9FCF-D9637B530DDE}"/>
              </a:ext>
            </a:extLst>
          </p:cNvPr>
          <p:cNvSpPr>
            <a:spLocks noGrp="1"/>
          </p:cNvSpPr>
          <p:nvPr>
            <p:ph sz="half" idx="1"/>
          </p:nvPr>
        </p:nvSpPr>
        <p:spPr>
          <a:xfrm>
            <a:off x="4702585" y="1387188"/>
            <a:ext cx="7208160" cy="4363844"/>
          </a:xfrm>
        </p:spPr>
        <p:txBody>
          <a:bodyPr>
            <a:normAutofit/>
          </a:bodyPr>
          <a:lstStyle/>
          <a:p>
            <a:r>
              <a:rPr lang="es-MX" sz="3600" dirty="0"/>
              <a:t>¿Cómo ilumina esta Palabra la evaluación de nuestro trabajo pastoral?</a:t>
            </a:r>
            <a:br>
              <a:rPr lang="es-MX" sz="3600" dirty="0"/>
            </a:br>
            <a:endParaRPr lang="es-MX" sz="3600" dirty="0"/>
          </a:p>
          <a:p>
            <a:r>
              <a:rPr lang="es-MX" sz="3600" dirty="0"/>
              <a:t>¿En qué medida tenemos a Cristo como centro y cimiento de nuestra pastoral? </a:t>
            </a:r>
          </a:p>
          <a:p>
            <a:pPr marL="0" indent="0">
              <a:buNone/>
            </a:pPr>
            <a:endParaRPr lang="es-MX" sz="2000" dirty="0"/>
          </a:p>
        </p:txBody>
      </p:sp>
    </p:spTree>
    <p:extLst>
      <p:ext uri="{BB962C8B-B14F-4D97-AF65-F5344CB8AC3E}">
        <p14:creationId xmlns:p14="http://schemas.microsoft.com/office/powerpoint/2010/main" val="3985456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corte">
  <a:themeElements>
    <a:clrScheme name="Recorte">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Recorte">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cort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{BC3B9DB8-47FE-6C4C-9F06-A440F9873B12}tf10001072</Template>
  <TotalTime>4253</TotalTime>
  <Words>2233</Words>
  <Application>Microsoft Macintosh PowerPoint</Application>
  <PresentationFormat>Panorámica</PresentationFormat>
  <Paragraphs>104</Paragraphs>
  <Slides>33</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33</vt:i4>
      </vt:variant>
    </vt:vector>
  </HeadingPairs>
  <TitlesOfParts>
    <vt:vector size="39" baseType="lpstr">
      <vt:lpstr>Arial</vt:lpstr>
      <vt:lpstr>Calibri</vt:lpstr>
      <vt:lpstr>Calibri Light</vt:lpstr>
      <vt:lpstr>Franklin Gothic Book</vt:lpstr>
      <vt:lpstr>Tema de Office</vt:lpstr>
      <vt:lpstr>Recorte</vt:lpstr>
      <vt:lpstr>PRIMER MOMENTO METODOLÓGICO  VER CON LOS OJOS DE DIOS PADRE </vt:lpstr>
      <vt:lpstr>Objetivo Específico </vt:lpstr>
      <vt:lpstr>FINALIDAD</vt:lpstr>
      <vt:lpstr>FINALIDAD</vt:lpstr>
      <vt:lpstr>FINALIDAD</vt:lpstr>
      <vt:lpstr>Propuesta de trabajo </vt:lpstr>
      <vt:lpstr>PRIMER MOMENTO DE EVALUACIÓN  1. ORACIÓN (Invocación al Espíritu Santo) SECUENCIA AL ESPÍRITU SANTO</vt:lpstr>
      <vt:lpstr>LECTIO DIVINA  1ª Carta a los Corintios 3, 8-12   a) Lectura del texto en voz alta </vt:lpstr>
      <vt:lpstr>c) Preguntas para la reflexión (compartir) </vt:lpstr>
      <vt:lpstr>2.-TRABAJO EN GRUPOS Puede ser por grupos parroquiales, zona (barrio o sectores), área, departamento y dimensión. Para llenar la siguiente ficha de evaluación </vt:lpstr>
      <vt:lpstr>PLENARIO</vt:lpstr>
      <vt:lpstr>SEGUNDO MOMENTO EVALUACIÓN   EL PROCESO PASTORAL DE LA IGLESIA DE GUADALAJARA NOS ESTÁ INTERPELANDO </vt:lpstr>
      <vt:lpstr>SEGUNDO MOMENTO EVALUACIÓN   EL PROCESO PASTORAL DE LA IGLESIA DE GUADALAJARA NOS ESTÁ INTERPELANDO </vt:lpstr>
      <vt:lpstr>SEGUNDO MOMENTO EVALUACIÓN   EL PROCESO PASTORAL DE LA IGLESIA DE GUADALAJARA NOS ESTÁ INTERPELANDO </vt:lpstr>
      <vt:lpstr>SEGUNDO MOMENTO EVALUACIÓN   EL PROCESO PASTORAL DE LA IGLESIA DE GUADALAJARA NOS ESTÁ INTERPELANDO </vt:lpstr>
      <vt:lpstr>SEGUNDO MOMENTO EVALUACIÓN   EL PROCESO PASTORAL DE LA IGLESIA DE GUADALAJARA NOS ESTÁ INTERPELANDO </vt:lpstr>
      <vt:lpstr>SUGERENCIAS PARA EL TRABAJO </vt:lpstr>
      <vt:lpstr>ETAPA PARROQUIAL, ÁREA, COMUNIDAD RELIGIOSA</vt:lpstr>
      <vt:lpstr>ETAPA PARROQUIAL, ÁREA, COMUNIDAD RELIGIOSA</vt:lpstr>
      <vt:lpstr>Enseguida, frente a los resultados y su análisis, nos planteamos dos retos.</vt:lpstr>
      <vt:lpstr>ETAPA DECANAL Y/O DIMENSIÓN </vt:lpstr>
      <vt:lpstr>ETAPA DECANAL Y/O DIMENSIÓN </vt:lpstr>
      <vt:lpstr>ETAPA DECANAL Y/O DIMENSIÓN </vt:lpstr>
      <vt:lpstr>ETAPA VICARIAL (O DE COMISIONES, VIDA CONSAGRADA Y SEMINARIO)</vt:lpstr>
      <vt:lpstr>ETAPA VICARIAL (O DE COMISIONES, VIDA CONSAGRADA Y SEMINARIO)</vt:lpstr>
      <vt:lpstr>Presentación de PowerPoint</vt:lpstr>
      <vt:lpstr>Indicaciones para la encuesta  (Forma Personal)</vt:lpstr>
      <vt:lpstr>Indicaciones para la encuesta  (Forma Personal)</vt:lpstr>
      <vt:lpstr>RESPUESTA DE LA ENCUESTA  (NIVEL PARROQUIAL)</vt:lpstr>
      <vt:lpstr>RESPUESTA DE LA ENCUESTA  (NIVEL DECANAL – VICARIAL)</vt:lpstr>
      <vt:lpstr>Presentación de PowerPoint</vt:lpstr>
      <vt:lpstr>Ejemplos</vt:lpstr>
      <vt:lpstr>Recordemos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PRIMER MOMENTO METODOLÓGICO  VER CON LOS OJOS DE DIOS PADRE </dc:title>
  <dc:creator>Mauricio Muratalla Hernandez</dc:creator>
  <cp:lastModifiedBy>Mauricio Muratalla Hernandez</cp:lastModifiedBy>
  <cp:revision>25</cp:revision>
  <dcterms:created xsi:type="dcterms:W3CDTF">2018-10-04T02:57:11Z</dcterms:created>
  <dcterms:modified xsi:type="dcterms:W3CDTF">2018-10-18T03:30:59Z</dcterms:modified>
</cp:coreProperties>
</file>